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60" r:id="rId3"/>
    <p:sldId id="30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14D"/>
    <a:srgbClr val="1F9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328" autoAdjust="0"/>
  </p:normalViewPr>
  <p:slideViewPr>
    <p:cSldViewPr>
      <p:cViewPr varScale="1">
        <p:scale>
          <a:sx n="116" d="100"/>
          <a:sy n="116" d="100"/>
        </p:scale>
        <p:origin x="2196" y="10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F9EB9-ECDA-4570-A985-03277AED75A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9DCE-11BF-44CD-A61D-924E8AB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6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9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3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2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5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74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45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03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9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00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5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17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5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7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24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5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7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97869"/>
            <a:ext cx="6858000" cy="802481"/>
          </a:xfrm>
          <a:solidFill>
            <a:srgbClr val="413152"/>
          </a:solidFill>
        </p:spPr>
        <p:txBody>
          <a:bodyPr>
            <a:noAutofit/>
          </a:bodyPr>
          <a:lstStyle>
            <a:lvl1pPr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700" y="3486150"/>
            <a:ext cx="4800600" cy="914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" y="4767263"/>
            <a:ext cx="6800850" cy="273844"/>
          </a:xfrm>
        </p:spPr>
        <p:txBody>
          <a:bodyPr/>
          <a:lstStyle>
            <a:lvl1pPr>
              <a:defRPr cap="small" spc="1050" baseline="0">
                <a:solidFill>
                  <a:srgbClr val="413152"/>
                </a:solidFill>
              </a:defRPr>
            </a:lvl1pPr>
          </a:lstStyle>
          <a:p>
            <a:r>
              <a:rPr lang="en-US"/>
              <a:t>Western Electricity Coordinating Council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95981"/>
            <a:ext cx="1200150" cy="1126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373431"/>
            <a:ext cx="320525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5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6858000" cy="273844"/>
          </a:xfrm>
        </p:spPr>
        <p:txBody>
          <a:bodyPr/>
          <a:lstStyle>
            <a:lvl1pPr>
              <a:defRPr cap="small" spc="1050" baseline="0">
                <a:solidFill>
                  <a:srgbClr val="1F9DAF"/>
                </a:solidFill>
              </a:defRPr>
            </a:lvl1pPr>
          </a:lstStyle>
          <a:p>
            <a:r>
              <a:rPr lang="en-US"/>
              <a:t>Western Electricity Coordinating Council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6450" y="-33086"/>
            <a:ext cx="628650" cy="273844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975" y="1543050"/>
            <a:ext cx="4972050" cy="26289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b="0" baseline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9"/>
            <a:ext cx="6858000" cy="857250"/>
          </a:xfrm>
          <a:solidFill>
            <a:srgbClr val="1F9DAF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2213881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4"/>
            <a:ext cx="6858000" cy="273844"/>
          </a:xfrm>
        </p:spPr>
        <p:txBody>
          <a:bodyPr/>
          <a:lstStyle>
            <a:lvl1pPr>
              <a:defRPr cap="small" spc="1050" baseline="0">
                <a:solidFill>
                  <a:srgbClr val="1F9DAF"/>
                </a:solidFill>
              </a:defRPr>
            </a:lvl1pPr>
          </a:lstStyle>
          <a:p>
            <a:r>
              <a:rPr lang="en-US" dirty="0"/>
              <a:t>Western Electricity Coordinating Council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6450" y="-33086"/>
            <a:ext cx="628650" cy="273844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975" y="1543050"/>
            <a:ext cx="4972050" cy="26289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b="0" baseline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9"/>
            <a:ext cx="6858000" cy="857250"/>
          </a:xfrm>
          <a:solidFill>
            <a:srgbClr val="1F9DAF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572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8188"/>
            <a:ext cx="6858000" cy="85725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9"/>
            <a:ext cx="6858000" cy="85725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86450" y="-33087"/>
            <a:ext cx="628650" cy="273844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6858000" cy="273844"/>
          </a:xfrm>
        </p:spPr>
        <p:txBody>
          <a:bodyPr/>
          <a:lstStyle>
            <a:lvl1pPr>
              <a:defRPr cap="small" spc="1050" baseline="0">
                <a:solidFill>
                  <a:srgbClr val="413152"/>
                </a:solidFill>
              </a:defRPr>
            </a:lvl1pPr>
          </a:lstStyle>
          <a:p>
            <a:r>
              <a:rPr lang="en-US"/>
              <a:t>Western Electricity Coordinating Council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9971834">
            <a:off x="5785774" y="-46364"/>
            <a:ext cx="962012" cy="974373"/>
            <a:chOff x="316356" y="3780663"/>
            <a:chExt cx="1016731" cy="978737"/>
          </a:xfrm>
          <a:solidFill>
            <a:schemeClr val="bg2"/>
          </a:solidFill>
        </p:grpSpPr>
        <p:sp>
          <p:nvSpPr>
            <p:cNvPr id="9" name="Oval 8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>
              <a:stCxn id="9" idx="7"/>
              <a:endCxn id="11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439202" y="441292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" name="Straight Connector 13"/>
            <p:cNvCxnSpPr>
              <a:stCxn id="9" idx="1"/>
              <a:endCxn id="16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7"/>
              <a:endCxn id="9" idx="3"/>
            </p:cNvCxnSpPr>
            <p:nvPr/>
          </p:nvCxnSpPr>
          <p:spPr>
            <a:xfrm rot="11628166" flipH="1">
              <a:off x="490743" y="4321333"/>
              <a:ext cx="116054" cy="113074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" name="Straight Connector 16"/>
            <p:cNvCxnSpPr>
              <a:endCxn id="11" idx="4"/>
            </p:cNvCxnSpPr>
            <p:nvPr/>
          </p:nvCxnSpPr>
          <p:spPr>
            <a:xfrm rot="11628166">
              <a:off x="975375" y="4105447"/>
              <a:ext cx="100003" cy="65395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1"/>
              <a:endCxn id="11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7"/>
              <a:endCxn id="22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2"/>
              <a:endCxn id="21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3" name="Group 22"/>
          <p:cNvGrpSpPr/>
          <p:nvPr/>
        </p:nvGrpSpPr>
        <p:grpSpPr>
          <a:xfrm rot="787687">
            <a:off x="-36568" y="4234591"/>
            <a:ext cx="905037" cy="896960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24" name="Oval 23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5" name="Straight Connector 24"/>
            <p:cNvCxnSpPr>
              <a:endCxn id="26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9" name="Straight Connector 28"/>
            <p:cNvCxnSpPr>
              <a:stCxn id="24" idx="0"/>
              <a:endCxn id="31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7" idx="5"/>
              <a:endCxn id="24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2" name="Straight Connector 31"/>
            <p:cNvCxnSpPr>
              <a:endCxn id="26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8" idx="1"/>
              <a:endCxn id="26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7"/>
              <a:endCxn id="37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1" idx="2"/>
              <a:endCxn id="36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9563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9300" y="-33087"/>
            <a:ext cx="685800" cy="273844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08188"/>
            <a:ext cx="6858000" cy="85725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9"/>
            <a:ext cx="6858000" cy="85725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grpSp>
        <p:nvGrpSpPr>
          <p:cNvPr id="11" name="Group 10"/>
          <p:cNvGrpSpPr/>
          <p:nvPr/>
        </p:nvGrpSpPr>
        <p:grpSpPr>
          <a:xfrm rot="9971834">
            <a:off x="5785774" y="-46364"/>
            <a:ext cx="962012" cy="974373"/>
            <a:chOff x="316356" y="3780663"/>
            <a:chExt cx="1016731" cy="978737"/>
          </a:xfrm>
          <a:solidFill>
            <a:schemeClr val="bg2"/>
          </a:solidFill>
        </p:grpSpPr>
        <p:sp>
          <p:nvSpPr>
            <p:cNvPr id="12" name="Oval 11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3" name="Straight Connector 12"/>
            <p:cNvCxnSpPr>
              <a:stCxn id="12" idx="7"/>
              <a:endCxn id="14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439202" y="441292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" name="Straight Connector 16"/>
            <p:cNvCxnSpPr>
              <a:stCxn id="12" idx="1"/>
              <a:endCxn id="19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7"/>
              <a:endCxn id="12" idx="3"/>
            </p:cNvCxnSpPr>
            <p:nvPr/>
          </p:nvCxnSpPr>
          <p:spPr>
            <a:xfrm rot="11628166" flipH="1">
              <a:off x="490743" y="4321333"/>
              <a:ext cx="116054" cy="113074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0" name="Straight Connector 19"/>
            <p:cNvCxnSpPr>
              <a:endCxn id="14" idx="4"/>
            </p:cNvCxnSpPr>
            <p:nvPr/>
          </p:nvCxnSpPr>
          <p:spPr>
            <a:xfrm rot="11628166">
              <a:off x="975375" y="4105447"/>
              <a:ext cx="100003" cy="65395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1"/>
              <a:endCxn id="14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7"/>
              <a:endCxn id="25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2"/>
              <a:endCxn id="24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6858000" cy="273844"/>
          </a:xfrm>
        </p:spPr>
        <p:txBody>
          <a:bodyPr/>
          <a:lstStyle>
            <a:lvl1pPr>
              <a:defRPr cap="small" spc="1050" baseline="0">
                <a:solidFill>
                  <a:srgbClr val="413152"/>
                </a:solidFill>
              </a:defRPr>
            </a:lvl1pPr>
          </a:lstStyle>
          <a:p>
            <a:r>
              <a:rPr lang="en-US"/>
              <a:t>Western Electricity Coordinating Council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 rot="787687">
            <a:off x="-36568" y="4234591"/>
            <a:ext cx="905037" cy="896960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28" name="Oval 27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9" name="Straight Connector 28"/>
            <p:cNvCxnSpPr>
              <a:endCxn id="30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3" name="Straight Connector 32"/>
            <p:cNvCxnSpPr>
              <a:stCxn id="28" idx="0"/>
              <a:endCxn id="35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5"/>
              <a:endCxn id="28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6" name="Straight Connector 35"/>
            <p:cNvCxnSpPr>
              <a:endCxn id="30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2" idx="1"/>
              <a:endCxn id="30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5" idx="7"/>
              <a:endCxn id="41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2"/>
              <a:endCxn id="40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7219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Left Block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Right Block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29300" y="-36094"/>
            <a:ext cx="685800" cy="273844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08188"/>
            <a:ext cx="6858000" cy="85725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9"/>
            <a:ext cx="6858000" cy="85725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grpSp>
        <p:nvGrpSpPr>
          <p:cNvPr id="13" name="Group 12"/>
          <p:cNvGrpSpPr/>
          <p:nvPr/>
        </p:nvGrpSpPr>
        <p:grpSpPr>
          <a:xfrm rot="9971834">
            <a:off x="5785774" y="-46364"/>
            <a:ext cx="962012" cy="974373"/>
            <a:chOff x="316356" y="3780663"/>
            <a:chExt cx="1016731" cy="978737"/>
          </a:xfrm>
          <a:solidFill>
            <a:schemeClr val="bg2"/>
          </a:solidFill>
        </p:grpSpPr>
        <p:sp>
          <p:nvSpPr>
            <p:cNvPr id="14" name="Oval 13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" name="Straight Connector 14"/>
            <p:cNvCxnSpPr>
              <a:stCxn id="14" idx="7"/>
              <a:endCxn id="16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439202" y="441292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9" name="Straight Connector 18"/>
            <p:cNvCxnSpPr>
              <a:stCxn id="14" idx="1"/>
              <a:endCxn id="21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7"/>
              <a:endCxn id="14" idx="3"/>
            </p:cNvCxnSpPr>
            <p:nvPr/>
          </p:nvCxnSpPr>
          <p:spPr>
            <a:xfrm rot="11628166" flipH="1">
              <a:off x="490743" y="4321333"/>
              <a:ext cx="116054" cy="113074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2" name="Straight Connector 21"/>
            <p:cNvCxnSpPr>
              <a:endCxn id="16" idx="4"/>
            </p:cNvCxnSpPr>
            <p:nvPr/>
          </p:nvCxnSpPr>
          <p:spPr>
            <a:xfrm rot="11628166">
              <a:off x="975375" y="4105447"/>
              <a:ext cx="100003" cy="65395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1"/>
              <a:endCxn id="16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7"/>
              <a:endCxn id="27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2"/>
              <a:endCxn id="26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6858000" cy="273844"/>
          </a:xfrm>
        </p:spPr>
        <p:txBody>
          <a:bodyPr/>
          <a:lstStyle>
            <a:lvl1pPr>
              <a:defRPr cap="small" spc="1050" baseline="0">
                <a:solidFill>
                  <a:srgbClr val="413152"/>
                </a:solidFill>
              </a:defRPr>
            </a:lvl1pPr>
          </a:lstStyle>
          <a:p>
            <a:r>
              <a:rPr lang="en-US"/>
              <a:t>Western Electricity Coordinating Council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 rot="787687">
            <a:off x="-36568" y="4234591"/>
            <a:ext cx="905037" cy="896960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30" name="Oval 29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1" name="Straight Connector 30"/>
            <p:cNvCxnSpPr>
              <a:endCxn id="32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5" name="Straight Connector 34"/>
            <p:cNvCxnSpPr>
              <a:stCxn id="30" idx="0"/>
              <a:endCxn id="37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5"/>
              <a:endCxn id="30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8" name="Straight Connector 37"/>
            <p:cNvCxnSpPr>
              <a:endCxn id="32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4" idx="1"/>
              <a:endCxn id="32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7"/>
              <a:endCxn id="43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2"/>
              <a:endCxn id="42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0947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57900" y="-36094"/>
            <a:ext cx="457200" cy="273844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08188"/>
            <a:ext cx="6858000" cy="85725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9"/>
            <a:ext cx="6858000" cy="85725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grpSp>
        <p:nvGrpSpPr>
          <p:cNvPr id="9" name="Group 8"/>
          <p:cNvGrpSpPr/>
          <p:nvPr/>
        </p:nvGrpSpPr>
        <p:grpSpPr>
          <a:xfrm rot="9971834">
            <a:off x="5785774" y="-46364"/>
            <a:ext cx="962012" cy="974373"/>
            <a:chOff x="316356" y="3780663"/>
            <a:chExt cx="1016731" cy="978737"/>
          </a:xfrm>
          <a:solidFill>
            <a:schemeClr val="bg2"/>
          </a:solidFill>
        </p:grpSpPr>
        <p:sp>
          <p:nvSpPr>
            <p:cNvPr id="10" name="Oval 9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1" name="Straight Connector 10"/>
            <p:cNvCxnSpPr>
              <a:stCxn id="10" idx="7"/>
              <a:endCxn id="12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439202" y="441292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" name="Straight Connector 14"/>
            <p:cNvCxnSpPr>
              <a:stCxn id="10" idx="1"/>
              <a:endCxn id="17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7"/>
              <a:endCxn id="10" idx="3"/>
            </p:cNvCxnSpPr>
            <p:nvPr/>
          </p:nvCxnSpPr>
          <p:spPr>
            <a:xfrm rot="11628166" flipH="1">
              <a:off x="490743" y="4321333"/>
              <a:ext cx="116054" cy="113074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8" name="Straight Connector 17"/>
            <p:cNvCxnSpPr>
              <a:endCxn id="12" idx="4"/>
            </p:cNvCxnSpPr>
            <p:nvPr/>
          </p:nvCxnSpPr>
          <p:spPr>
            <a:xfrm rot="11628166">
              <a:off x="975375" y="4105447"/>
              <a:ext cx="100003" cy="65395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1"/>
              <a:endCxn id="12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7"/>
              <a:endCxn id="23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2"/>
              <a:endCxn id="22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6858000" cy="273844"/>
          </a:xfrm>
        </p:spPr>
        <p:txBody>
          <a:bodyPr/>
          <a:lstStyle>
            <a:lvl1pPr>
              <a:defRPr cap="small" spc="1050" baseline="0">
                <a:solidFill>
                  <a:srgbClr val="413152"/>
                </a:solidFill>
              </a:defRPr>
            </a:lvl1pPr>
          </a:lstStyle>
          <a:p>
            <a:r>
              <a:rPr lang="en-US"/>
              <a:t>Western Electricity Coordinating Council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 rot="787687">
            <a:off x="-36568" y="4234591"/>
            <a:ext cx="905037" cy="896960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26" name="Oval 25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7" name="Straight Connector 26"/>
            <p:cNvCxnSpPr>
              <a:endCxn id="28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1" name="Straight Connector 30"/>
            <p:cNvCxnSpPr>
              <a:stCxn id="26" idx="0"/>
              <a:endCxn id="33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6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4" name="Straight Connector 33"/>
            <p:cNvCxnSpPr>
              <a:endCxn id="28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1"/>
              <a:endCxn id="28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7"/>
              <a:endCxn id="39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2"/>
              <a:endCxn id="38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3814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6450" y="-33086"/>
            <a:ext cx="628650" cy="273844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6858000" cy="273844"/>
          </a:xfrm>
        </p:spPr>
        <p:txBody>
          <a:bodyPr/>
          <a:lstStyle>
            <a:lvl1pPr>
              <a:defRPr cap="small" spc="1050" baseline="0">
                <a:solidFill>
                  <a:srgbClr val="413152"/>
                </a:solidFill>
              </a:defRPr>
            </a:lvl1pPr>
          </a:lstStyle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2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00450"/>
            <a:ext cx="6858000" cy="425054"/>
          </a:xfrm>
          <a:solidFill>
            <a:srgbClr val="413152"/>
          </a:solidFill>
        </p:spPr>
        <p:txBody>
          <a:bodyPr anchor="b"/>
          <a:lstStyle>
            <a:lvl1pPr marL="1303020" algn="l"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Description or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15050" y="-39103"/>
            <a:ext cx="40005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6858000" cy="273844"/>
          </a:xfrm>
        </p:spPr>
        <p:txBody>
          <a:bodyPr/>
          <a:lstStyle>
            <a:lvl1pPr>
              <a:defRPr cap="small" spc="1050" baseline="0">
                <a:solidFill>
                  <a:srgbClr val="413152"/>
                </a:solidFill>
              </a:defRPr>
            </a:lvl1pPr>
          </a:lstStyle>
          <a:p>
            <a:r>
              <a:rPr lang="en-US"/>
              <a:t>Western Electricity Coordinating Council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rot="787687">
            <a:off x="-36568" y="4234591"/>
            <a:ext cx="905037" cy="896960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11" name="Oval 10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" name="Straight Connector 11"/>
            <p:cNvCxnSpPr>
              <a:endCxn id="13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" name="Straight Connector 15"/>
            <p:cNvCxnSpPr>
              <a:stCxn id="11" idx="0"/>
              <a:endCxn id="18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5"/>
              <a:endCxn id="11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9" name="Straight Connector 18"/>
            <p:cNvCxnSpPr>
              <a:endCxn id="13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1"/>
              <a:endCxn id="13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7"/>
              <a:endCxn id="24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2"/>
              <a:endCxn id="23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16756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6450" y="-33086"/>
            <a:ext cx="628650" cy="273844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6AFF1EDF-FCF5-4DFF-A03E-6FA4E499A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975" y="1543050"/>
            <a:ext cx="4972050" cy="26289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b="0" baseline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08188"/>
            <a:ext cx="6858000" cy="85725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9"/>
            <a:ext cx="6858000" cy="85725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grpSp>
        <p:nvGrpSpPr>
          <p:cNvPr id="12" name="Group 11"/>
          <p:cNvGrpSpPr/>
          <p:nvPr/>
        </p:nvGrpSpPr>
        <p:grpSpPr>
          <a:xfrm rot="9971834">
            <a:off x="5785774" y="-46364"/>
            <a:ext cx="962012" cy="974373"/>
            <a:chOff x="316356" y="3780663"/>
            <a:chExt cx="1016731" cy="978737"/>
          </a:xfrm>
          <a:solidFill>
            <a:schemeClr val="bg2"/>
          </a:solidFill>
        </p:grpSpPr>
        <p:sp>
          <p:nvSpPr>
            <p:cNvPr id="13" name="Oval 12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" name="Straight Connector 13"/>
            <p:cNvCxnSpPr>
              <a:stCxn id="13" idx="7"/>
              <a:endCxn id="15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439202" y="441292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8" name="Straight Connector 17"/>
            <p:cNvCxnSpPr>
              <a:stCxn id="13" idx="1"/>
              <a:endCxn id="20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7"/>
              <a:endCxn id="13" idx="3"/>
            </p:cNvCxnSpPr>
            <p:nvPr/>
          </p:nvCxnSpPr>
          <p:spPr>
            <a:xfrm rot="11628166" flipH="1">
              <a:off x="490743" y="4321333"/>
              <a:ext cx="116054" cy="113074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1" name="Straight Connector 20"/>
            <p:cNvCxnSpPr>
              <a:endCxn id="15" idx="4"/>
            </p:cNvCxnSpPr>
            <p:nvPr/>
          </p:nvCxnSpPr>
          <p:spPr>
            <a:xfrm rot="11628166">
              <a:off x="975375" y="4105447"/>
              <a:ext cx="100003" cy="65395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1"/>
              <a:endCxn id="15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7"/>
              <a:endCxn id="26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2"/>
              <a:endCxn id="25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6858000" cy="273844"/>
          </a:xfrm>
        </p:spPr>
        <p:txBody>
          <a:bodyPr/>
          <a:lstStyle>
            <a:lvl1pPr>
              <a:defRPr cap="small" spc="1050" baseline="0">
                <a:solidFill>
                  <a:srgbClr val="413152"/>
                </a:solidFill>
              </a:defRPr>
            </a:lvl1pPr>
          </a:lstStyle>
          <a:p>
            <a:r>
              <a:rPr lang="en-US"/>
              <a:t>Western Electricity Coordinating Council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 rot="787687">
            <a:off x="-36568" y="4234591"/>
            <a:ext cx="905037" cy="896960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29" name="Oval 28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0" name="Straight Connector 29"/>
            <p:cNvCxnSpPr>
              <a:endCxn id="31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4" name="Straight Connector 33"/>
            <p:cNvCxnSpPr>
              <a:stCxn id="29" idx="0"/>
              <a:endCxn id="36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5"/>
              <a:endCxn id="29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7" name="Straight Connector 36"/>
            <p:cNvCxnSpPr>
              <a:endCxn id="31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3" idx="1"/>
              <a:endCxn id="31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7"/>
              <a:endCxn id="42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2"/>
              <a:endCxn id="41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710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700" y="2800350"/>
            <a:ext cx="4800600" cy="914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Presenter Name and Title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69642"/>
            <a:ext cx="6858000" cy="85725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67433"/>
            <a:ext cx="6858000" cy="85725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>Slide Title</a:t>
            </a:r>
            <a:endParaRPr lang="en-US" sz="3300" dirty="0"/>
          </a:p>
        </p:txBody>
      </p:sp>
      <p:grpSp>
        <p:nvGrpSpPr>
          <p:cNvPr id="8" name="Group 7"/>
          <p:cNvGrpSpPr/>
          <p:nvPr/>
        </p:nvGrpSpPr>
        <p:grpSpPr>
          <a:xfrm rot="9971834">
            <a:off x="5811649" y="1228872"/>
            <a:ext cx="962012" cy="757460"/>
            <a:chOff x="316356" y="3780663"/>
            <a:chExt cx="1016731" cy="760852"/>
          </a:xfrm>
          <a:solidFill>
            <a:schemeClr val="bg2"/>
          </a:solidFill>
        </p:grpSpPr>
        <p:sp>
          <p:nvSpPr>
            <p:cNvPr id="9" name="Oval 8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>
              <a:stCxn id="9" idx="7"/>
              <a:endCxn id="11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420253" y="433105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" name="Straight Connector 13"/>
            <p:cNvCxnSpPr>
              <a:stCxn id="9" idx="1"/>
              <a:endCxn id="16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7"/>
              <a:endCxn id="9" idx="3"/>
            </p:cNvCxnSpPr>
            <p:nvPr/>
          </p:nvCxnSpPr>
          <p:spPr>
            <a:xfrm rot="11628166" flipH="1">
              <a:off x="461792" y="4318003"/>
              <a:ext cx="155008" cy="37865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" name="Straight Connector 16"/>
            <p:cNvCxnSpPr>
              <a:endCxn id="11" idx="4"/>
            </p:cNvCxnSpPr>
            <p:nvPr/>
          </p:nvCxnSpPr>
          <p:spPr>
            <a:xfrm rot="11628166">
              <a:off x="1003123" y="4102909"/>
              <a:ext cx="50183" cy="43860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1"/>
              <a:endCxn id="11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7"/>
              <a:endCxn id="22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2"/>
              <a:endCxn id="21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6858000" cy="273844"/>
          </a:xfrm>
        </p:spPr>
        <p:txBody>
          <a:bodyPr/>
          <a:lstStyle>
            <a:lvl1pPr>
              <a:defRPr cap="small" spc="1050" baseline="0">
                <a:solidFill>
                  <a:srgbClr val="413152"/>
                </a:solidFill>
              </a:defRPr>
            </a:lvl1pPr>
          </a:lstStyle>
          <a:p>
            <a:r>
              <a:rPr lang="en-US"/>
              <a:t>Western Electricity Coordinating Council</a:t>
            </a:r>
          </a:p>
        </p:txBody>
      </p:sp>
      <p:grpSp>
        <p:nvGrpSpPr>
          <p:cNvPr id="24" name="Group 23"/>
          <p:cNvGrpSpPr/>
          <p:nvPr/>
        </p:nvGrpSpPr>
        <p:grpSpPr>
          <a:xfrm rot="787687">
            <a:off x="-36568" y="4234591"/>
            <a:ext cx="905037" cy="896960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25" name="Oval 24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6" name="Straight Connector 25"/>
            <p:cNvCxnSpPr>
              <a:endCxn id="27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0" name="Straight Connector 29"/>
            <p:cNvCxnSpPr>
              <a:stCxn id="25" idx="0"/>
              <a:endCxn id="32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5"/>
              <a:endCxn id="25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3" name="Straight Connector 32"/>
            <p:cNvCxnSpPr>
              <a:endCxn id="27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9" idx="1"/>
              <a:endCxn id="27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7"/>
              <a:endCxn id="38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7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5313947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Western Electricity Coordinating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1EDF-FCF5-4DFF-A03E-6FA4E499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3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58" r:id="rId11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189"/>
            <a:ext cx="6858000" cy="600164"/>
          </a:xfrm>
        </p:spPr>
        <p:txBody>
          <a:bodyPr>
            <a:spAutoFit/>
          </a:bodyPr>
          <a:lstStyle/>
          <a:p>
            <a:r>
              <a:rPr lang="en-US" dirty="0"/>
              <a:t> Misoperation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191187"/>
            <a:ext cx="4800600" cy="461665"/>
          </a:xfrm>
        </p:spPr>
        <p:txBody>
          <a:bodyPr anchor="ctr" anchorCtr="0">
            <a:spAutoFit/>
          </a:bodyPr>
          <a:lstStyle/>
          <a:p>
            <a:r>
              <a:rPr lang="en-US" dirty="0"/>
              <a:t>Commission Testing Panel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Commissioning </a:t>
            </a:r>
            <a:r>
              <a:rPr lang="en-US" dirty="0" err="1"/>
              <a:t>Misoperation</a:t>
            </a:r>
            <a:r>
              <a:rPr lang="en-US" dirty="0"/>
              <a:t>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5556" y="1200151"/>
          <a:ext cx="6446890" cy="32028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7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025">
                <a:tc>
                  <a:txBody>
                    <a:bodyPr/>
                    <a:lstStyle/>
                    <a:p>
                      <a:r>
                        <a:rPr lang="en-US" sz="1000" dirty="0"/>
                        <a:t>Category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Misoperation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Cause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US" sz="1000" dirty="0"/>
                        <a:t>Trip testing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138kV bus differential failed to trip for a bus fault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Relay outputs not</a:t>
                      </a:r>
                      <a:r>
                        <a:rPr lang="en-US" sz="1400" baseline="0" dirty="0"/>
                        <a:t> programmed correctly for a newly installed breaker, resulting in loss of two generators and over 100 MW firm load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Failures to trip for bus differential and breaker failure schemes can have severe system consequences.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r>
                        <a:rPr lang="en-US" sz="1000" dirty="0"/>
                        <a:t>Documentation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Multiple 138kV line </a:t>
                      </a:r>
                      <a:r>
                        <a:rPr lang="en-US" sz="1400" dirty="0" err="1"/>
                        <a:t>overtrips</a:t>
                      </a:r>
                      <a:endParaRPr lang="en-US" sz="1400" dirty="0"/>
                    </a:p>
                    <a:p>
                      <a:pPr marL="0" indent="0">
                        <a:buFontTx/>
                        <a:buNone/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Field wiring did not match the engineering drawings on which the settings were based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Zero-sequence polarization used on one terminal and negative sequence polarization used on the other terminal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Pilot relaying disabled on one end of the line for construction project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18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Improve?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Commissioning plans</a:t>
            </a:r>
          </a:p>
          <a:p>
            <a:pPr lvl="1"/>
            <a:r>
              <a:rPr lang="en-US" dirty="0"/>
              <a:t>Procedures</a:t>
            </a:r>
          </a:p>
          <a:p>
            <a:pPr lvl="1"/>
            <a:r>
              <a:rPr lang="en-US" dirty="0"/>
              <a:t>Checklists</a:t>
            </a:r>
          </a:p>
          <a:p>
            <a:r>
              <a:rPr lang="en-US" dirty="0"/>
              <a:t>In-service readings</a:t>
            </a:r>
          </a:p>
          <a:p>
            <a:r>
              <a:rPr lang="en-US" dirty="0"/>
              <a:t>Individual element and System-level testing (e.g. End-to-end tests)</a:t>
            </a:r>
          </a:p>
          <a:p>
            <a:r>
              <a:rPr lang="en-US" dirty="0"/>
              <a:t>Documentation (e.g. As-</a:t>
            </a:r>
            <a:r>
              <a:rPr lang="en-US" dirty="0" err="1"/>
              <a:t>builts</a:t>
            </a:r>
            <a:r>
              <a:rPr lang="en-US" dirty="0"/>
              <a:t>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party review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0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65" y="1223963"/>
            <a:ext cx="6254471" cy="3543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new circuit breaker is installed to change a capacitor bank from a single bus-single breaker configuration to a double bus-double breaker configuration.</a:t>
            </a:r>
          </a:p>
          <a:p>
            <a:r>
              <a:rPr lang="en-US" dirty="0"/>
              <a:t>Contractor programs and trip tests the capacitor bank relays to trip the new circuit breaker per the commissioning plan.</a:t>
            </a:r>
          </a:p>
          <a:p>
            <a:r>
              <a:rPr lang="en-US" dirty="0"/>
              <a:t>Substation owner witnesses and verifies the commissioning tests.</a:t>
            </a:r>
          </a:p>
          <a:p>
            <a:r>
              <a:rPr lang="en-US" dirty="0"/>
              <a:t>A fault occurs on the capacitor bank and both breakers trip correctly.</a:t>
            </a:r>
          </a:p>
          <a:p>
            <a:pPr marL="0" indent="0" algn="ctr">
              <a:buNone/>
            </a:pPr>
            <a:r>
              <a:rPr lang="en-US" sz="2850" i="1" dirty="0"/>
              <a:t>No Misoperations 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8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22111"/>
            <a:ext cx="6858000" cy="553998"/>
          </a:xfrm>
        </p:spPr>
        <p:txBody>
          <a:bodyPr>
            <a:spAutoFit/>
          </a:bodyPr>
          <a:lstStyle/>
          <a:p>
            <a:r>
              <a:rPr lang="en-US" sz="3000" dirty="0"/>
              <a:t>Commissioning Notebook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253010"/>
            <a:ext cx="4800600" cy="904863"/>
          </a:xfrm>
        </p:spPr>
        <p:txBody>
          <a:bodyPr anchor="ctr" anchorCtr="0">
            <a:spAutoFit/>
          </a:bodyPr>
          <a:lstStyle/>
          <a:p>
            <a:r>
              <a:rPr lang="en-US" dirty="0"/>
              <a:t>Alan Wayment</a:t>
            </a:r>
          </a:p>
          <a:p>
            <a:r>
              <a:rPr lang="en-US" dirty="0"/>
              <a:t>Rocky Mountain 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2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Four score and seven years ago (except for the Four Score) our fathers brought forth on this company, a new commissioning process, conceived in responsibility, and dedicated to the proposition that all commissioning efforts are created equal.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7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Were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771650"/>
            <a:ext cx="6172200" cy="2400300"/>
          </a:xfrm>
        </p:spPr>
        <p:txBody>
          <a:bodyPr>
            <a:normAutofit fontScale="92500"/>
          </a:bodyPr>
          <a:lstStyle/>
          <a:p>
            <a:r>
              <a:rPr lang="en-US" dirty="0"/>
              <a:t>GSU transformer was nearly damaged because testing results were not reviewed properly and the field personnel decided some tests were not necessary</a:t>
            </a:r>
          </a:p>
          <a:p>
            <a:r>
              <a:rPr lang="en-US" dirty="0"/>
              <a:t>History of performed testing was difficult to locate</a:t>
            </a:r>
          </a:p>
          <a:p>
            <a:r>
              <a:rPr lang="en-US" dirty="0"/>
              <a:t>Review of testing results needed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0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Creation of the Commissioning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testing is decided by a panel of experts for each project</a:t>
            </a:r>
          </a:p>
          <a:p>
            <a:r>
              <a:rPr lang="en-US" dirty="0"/>
              <a:t>Testing results are triple reviewed and saved in a SharePoint program</a:t>
            </a:r>
          </a:p>
          <a:p>
            <a:r>
              <a:rPr lang="en-US" dirty="0"/>
              <a:t>Asset Management functions are integrated into the program</a:t>
            </a:r>
          </a:p>
          <a:p>
            <a:r>
              <a:rPr lang="en-US" dirty="0"/>
              <a:t>Plan-Execute-Measure-Correct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8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Project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094790"/>
            <a:ext cx="5241486" cy="36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06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09" y="1243706"/>
            <a:ext cx="5793383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Evolved from non-formal approach to commissioning to a ridged, very formal process</a:t>
            </a:r>
          </a:p>
          <a:p>
            <a:r>
              <a:rPr lang="en-US" dirty="0"/>
              <a:t>1868 completed commissioning notebooks</a:t>
            </a:r>
          </a:p>
          <a:p>
            <a:r>
              <a:rPr lang="en-US" dirty="0"/>
              <a:t>The battles continue (CIPs) but we are winning</a:t>
            </a:r>
          </a:p>
          <a:p>
            <a:r>
              <a:rPr lang="en-US" dirty="0"/>
              <a:t>Questions and maybe an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Moderator – Rich Bauer, NERC</a:t>
            </a:r>
          </a:p>
          <a:p>
            <a:pPr lvl="0"/>
            <a:r>
              <a:rPr lang="en-US" dirty="0"/>
              <a:t>Panelist – Alan Wayment, PacifiCorp</a:t>
            </a:r>
          </a:p>
          <a:p>
            <a:pPr lvl="0"/>
            <a:r>
              <a:rPr lang="en-US" dirty="0"/>
              <a:t>Panelist – Chris Fleenor, Tucson Electric Power</a:t>
            </a:r>
          </a:p>
          <a:p>
            <a:pPr lvl="0"/>
            <a:r>
              <a:rPr lang="en-US" dirty="0"/>
              <a:t>Panelist – Rafael Pineda, Pacific Gas and Electric</a:t>
            </a:r>
          </a:p>
          <a:p>
            <a:pPr lvl="0"/>
            <a:r>
              <a:rPr lang="en-US" dirty="0"/>
              <a:t>Panelist – David Penney, Texas Reliability 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8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91278"/>
            <a:ext cx="6858000" cy="1015663"/>
          </a:xfrm>
        </p:spPr>
        <p:txBody>
          <a:bodyPr>
            <a:spAutoFit/>
          </a:bodyPr>
          <a:lstStyle/>
          <a:p>
            <a:r>
              <a:rPr lang="en-US" sz="3000" dirty="0"/>
              <a:t>People and Training - </a:t>
            </a:r>
            <a:r>
              <a:rPr lang="en-US" sz="3000" dirty="0" err="1"/>
              <a:t>Misoperation</a:t>
            </a:r>
            <a:r>
              <a:rPr lang="en-US" sz="3000" dirty="0"/>
              <a:t> Reduction Efforts at TEP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474609"/>
            <a:ext cx="4800600" cy="461665"/>
          </a:xfrm>
        </p:spPr>
        <p:txBody>
          <a:bodyPr anchor="ctr" anchorCtr="0">
            <a:spAutoFit/>
          </a:bodyPr>
          <a:lstStyle/>
          <a:p>
            <a:r>
              <a:rPr lang="en-US" dirty="0"/>
              <a:t>Chris Fleenor, Tucson Electric 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9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are Retiring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2" y="1200151"/>
            <a:ext cx="6034617" cy="33944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13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cs typeface="Arial"/>
              </a:rPr>
              <a:t>Our Business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sp>
        <p:nvSpPr>
          <p:cNvPr id="6" name="TextBox 7"/>
          <p:cNvSpPr txBox="1"/>
          <p:nvPr/>
        </p:nvSpPr>
        <p:spPr>
          <a:xfrm>
            <a:off x="2673349" y="1286708"/>
            <a:ext cx="3623734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500" b="1" dirty="0">
                <a:solidFill>
                  <a:schemeClr val="accent1"/>
                </a:solidFill>
              </a:rPr>
              <a:t>The Benefits?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Reduced costs over time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More control   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Employment of recent graduates</a:t>
            </a:r>
          </a:p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Educated on the latest technologies</a:t>
            </a:r>
          </a:p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Who we can educate on our processes / protocol 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In-house vs. outsourced expertise (a key part of our knowledge management strategy)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Engineering jobs for our community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514350" y="1286709"/>
            <a:ext cx="2159000" cy="33041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929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25"/>
          </a:p>
        </p:txBody>
      </p:sp>
      <p:sp>
        <p:nvSpPr>
          <p:cNvPr id="8" name="TextBox 12"/>
          <p:cNvSpPr txBox="1"/>
          <p:nvPr/>
        </p:nvSpPr>
        <p:spPr>
          <a:xfrm>
            <a:off x="610880" y="1956124"/>
            <a:ext cx="1230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chemeClr val="bg1"/>
                </a:solidFill>
              </a:rPr>
              <a:t>To build a stronger, in-house Engineering capability</a:t>
            </a:r>
          </a:p>
          <a:p>
            <a:pPr algn="l"/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04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18"/>
            <a:ext cx="6858000" cy="857250"/>
          </a:xfrm>
        </p:spPr>
        <p:txBody>
          <a:bodyPr/>
          <a:lstStyle/>
          <a:p>
            <a:r>
              <a:rPr lang="en-US" dirty="0"/>
              <a:t>Training Building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 bwMode="auto">
          <a:xfrm>
            <a:off x="4533457" y="671519"/>
            <a:ext cx="865585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81" name="Group 26"/>
          <p:cNvGrpSpPr>
            <a:grpSpLocks/>
          </p:cNvGrpSpPr>
          <p:nvPr/>
        </p:nvGrpSpPr>
        <p:grpSpPr bwMode="auto">
          <a:xfrm>
            <a:off x="1072310" y="1533531"/>
            <a:ext cx="3459956" cy="3465909"/>
            <a:chOff x="3835400" y="1144588"/>
            <a:chExt cx="4613275" cy="4621212"/>
          </a:xfrm>
        </p:grpSpPr>
        <p:sp>
          <p:nvSpPr>
            <p:cNvPr id="82" name="Rectangle 81"/>
            <p:cNvSpPr/>
            <p:nvPr/>
          </p:nvSpPr>
          <p:spPr bwMode="auto">
            <a:xfrm>
              <a:off x="7296150" y="3452813"/>
              <a:ext cx="1152525" cy="1154112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7296150" y="2303463"/>
              <a:ext cx="1152525" cy="1154112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6143625" y="4611688"/>
              <a:ext cx="1152525" cy="1154112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89513" y="4610100"/>
              <a:ext cx="1154112" cy="1154113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3835400" y="3457575"/>
              <a:ext cx="1154113" cy="1154113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143625" y="3457575"/>
              <a:ext cx="1152525" cy="1154113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3835400" y="2298700"/>
              <a:ext cx="1154113" cy="1154113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989513" y="2298700"/>
              <a:ext cx="1154112" cy="1154113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835400" y="1144588"/>
              <a:ext cx="1154113" cy="1154112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989513" y="1144588"/>
              <a:ext cx="1154112" cy="1154112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6142038" y="1144588"/>
              <a:ext cx="1154112" cy="1154112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296150" y="4611688"/>
              <a:ext cx="1152525" cy="1154112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94" name="Rectangle 93"/>
          <p:cNvSpPr/>
          <p:nvPr/>
        </p:nvSpPr>
        <p:spPr bwMode="auto">
          <a:xfrm>
            <a:off x="3667872" y="1537103"/>
            <a:ext cx="864394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5" name="Rectangle 94"/>
          <p:cNvSpPr/>
          <p:nvPr/>
        </p:nvSpPr>
        <p:spPr bwMode="auto">
          <a:xfrm>
            <a:off x="2803479" y="2399115"/>
            <a:ext cx="864394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6" name="Rectangle 95"/>
          <p:cNvSpPr/>
          <p:nvPr/>
        </p:nvSpPr>
        <p:spPr bwMode="auto">
          <a:xfrm>
            <a:off x="1937895" y="3264699"/>
            <a:ext cx="864394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7" name="Rectangle 96"/>
          <p:cNvSpPr/>
          <p:nvPr/>
        </p:nvSpPr>
        <p:spPr bwMode="auto">
          <a:xfrm>
            <a:off x="1072308" y="4130283"/>
            <a:ext cx="864394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8" name="Rectangle 97"/>
          <p:cNvSpPr/>
          <p:nvPr/>
        </p:nvSpPr>
        <p:spPr bwMode="auto">
          <a:xfrm>
            <a:off x="4532266" y="4124946"/>
            <a:ext cx="864394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9" name="Rectangle 98"/>
          <p:cNvSpPr/>
          <p:nvPr/>
        </p:nvSpPr>
        <p:spPr bwMode="auto">
          <a:xfrm>
            <a:off x="4532266" y="3259297"/>
            <a:ext cx="864394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0" name="Rectangle 99"/>
          <p:cNvSpPr/>
          <p:nvPr/>
        </p:nvSpPr>
        <p:spPr bwMode="auto">
          <a:xfrm>
            <a:off x="4532265" y="2402687"/>
            <a:ext cx="864394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1" name="Rectangle 100"/>
          <p:cNvSpPr/>
          <p:nvPr/>
        </p:nvSpPr>
        <p:spPr bwMode="auto">
          <a:xfrm>
            <a:off x="4532265" y="1533531"/>
            <a:ext cx="864394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2" name="Cube 101"/>
          <p:cNvSpPr>
            <a:spLocks noChangeArrowheads="1"/>
          </p:cNvSpPr>
          <p:nvPr/>
        </p:nvSpPr>
        <p:spPr bwMode="auto">
          <a:xfrm flipH="1">
            <a:off x="4501649" y="671519"/>
            <a:ext cx="1019175" cy="1019175"/>
          </a:xfrm>
          <a:prstGeom prst="cube">
            <a:avLst>
              <a:gd name="adj" fmla="val 15162"/>
            </a:avLst>
          </a:prstGeom>
          <a:solidFill>
            <a:schemeClr val="tx2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</a:endParaRPr>
          </a:p>
        </p:txBody>
      </p:sp>
      <p:grpSp>
        <p:nvGrpSpPr>
          <p:cNvPr id="103" name="Group 26"/>
          <p:cNvGrpSpPr>
            <a:grpSpLocks/>
          </p:cNvGrpSpPr>
          <p:nvPr/>
        </p:nvGrpSpPr>
        <p:grpSpPr bwMode="auto">
          <a:xfrm>
            <a:off x="1072308" y="1561642"/>
            <a:ext cx="3592354" cy="3565153"/>
            <a:chOff x="3854448" y="1518569"/>
            <a:chExt cx="4789805" cy="4753537"/>
          </a:xfrm>
        </p:grpSpPr>
        <p:sp>
          <p:nvSpPr>
            <p:cNvPr id="104" name="Cube 103"/>
            <p:cNvSpPr>
              <a:spLocks noChangeArrowheads="1"/>
            </p:cNvSpPr>
            <p:nvPr/>
          </p:nvSpPr>
          <p:spPr bwMode="auto">
            <a:xfrm flipH="1">
              <a:off x="7285353" y="1518569"/>
              <a:ext cx="1358900" cy="1358900"/>
            </a:xfrm>
            <a:prstGeom prst="cube">
              <a:avLst>
                <a:gd name="adj" fmla="val 15162"/>
              </a:avLst>
            </a:prstGeom>
            <a:solidFill>
              <a:schemeClr val="tx2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lt1"/>
                </a:solidFill>
              </a:endParaRPr>
            </a:p>
          </p:txBody>
        </p:sp>
        <p:sp>
          <p:nvSpPr>
            <p:cNvPr id="105" name="Cube 104"/>
            <p:cNvSpPr>
              <a:spLocks noChangeArrowheads="1"/>
            </p:cNvSpPr>
            <p:nvPr/>
          </p:nvSpPr>
          <p:spPr bwMode="auto">
            <a:xfrm flipH="1">
              <a:off x="6161088" y="2635200"/>
              <a:ext cx="1358900" cy="1358900"/>
            </a:xfrm>
            <a:prstGeom prst="cube">
              <a:avLst>
                <a:gd name="adj" fmla="val 15162"/>
              </a:avLst>
            </a:prstGeom>
            <a:solidFill>
              <a:schemeClr val="tx2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lt1"/>
                </a:solidFill>
              </a:endParaRPr>
            </a:p>
          </p:txBody>
        </p:sp>
        <p:sp>
          <p:nvSpPr>
            <p:cNvPr id="106" name="Cube 105"/>
            <p:cNvSpPr>
              <a:spLocks noChangeArrowheads="1"/>
            </p:cNvSpPr>
            <p:nvPr/>
          </p:nvSpPr>
          <p:spPr bwMode="auto">
            <a:xfrm flipH="1">
              <a:off x="4989513" y="3761131"/>
              <a:ext cx="1358900" cy="1362075"/>
            </a:xfrm>
            <a:prstGeom prst="cube">
              <a:avLst>
                <a:gd name="adj" fmla="val 15162"/>
              </a:avLst>
            </a:prstGeom>
            <a:solidFill>
              <a:schemeClr val="tx2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lt1"/>
                </a:solidFill>
              </a:endParaRPr>
            </a:p>
          </p:txBody>
        </p:sp>
        <p:sp>
          <p:nvSpPr>
            <p:cNvPr id="107" name="Cube 106"/>
            <p:cNvSpPr>
              <a:spLocks noChangeArrowheads="1"/>
            </p:cNvSpPr>
            <p:nvPr/>
          </p:nvSpPr>
          <p:spPr bwMode="auto">
            <a:xfrm flipH="1">
              <a:off x="3854448" y="4910031"/>
              <a:ext cx="1358900" cy="1362075"/>
            </a:xfrm>
            <a:prstGeom prst="cube">
              <a:avLst>
                <a:gd name="adj" fmla="val 15162"/>
              </a:avLst>
            </a:prstGeom>
            <a:solidFill>
              <a:schemeClr val="tx2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lt1"/>
                </a:solidFill>
              </a:endParaRPr>
            </a:p>
          </p:txBody>
        </p:sp>
      </p:grpSp>
      <p:sp>
        <p:nvSpPr>
          <p:cNvPr id="108" name="Rektangel 13"/>
          <p:cNvSpPr>
            <a:spLocks noChangeArrowheads="1"/>
          </p:cNvSpPr>
          <p:nvPr/>
        </p:nvSpPr>
        <p:spPr bwMode="auto">
          <a:xfrm>
            <a:off x="1222288" y="4265120"/>
            <a:ext cx="86558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5800"/>
            <a:r>
              <a:rPr lang="en-US" sz="825" b="1" noProof="1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Talent Acquisition with a focus on Engineers with an aptitude for “engineering</a:t>
            </a:r>
            <a:r>
              <a:rPr lang="en-US" sz="900" b="1" noProof="1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”</a:t>
            </a:r>
          </a:p>
          <a:p>
            <a:pPr defTabSz="685800"/>
            <a:endParaRPr lang="en-US" sz="900" noProof="1">
              <a:latin typeface="Cambria" pitchFamily="18" charset="0"/>
              <a:cs typeface="Arial" pitchFamily="34" charset="0"/>
            </a:endParaRPr>
          </a:p>
        </p:txBody>
      </p:sp>
      <p:sp>
        <p:nvSpPr>
          <p:cNvPr id="109" name="Rektangel 13"/>
          <p:cNvSpPr>
            <a:spLocks noChangeArrowheads="1"/>
          </p:cNvSpPr>
          <p:nvPr/>
        </p:nvSpPr>
        <p:spPr bwMode="auto">
          <a:xfrm>
            <a:off x="2077197" y="3422582"/>
            <a:ext cx="865585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5800"/>
            <a:r>
              <a:rPr lang="en-US" sz="825" b="1" noProof="1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Developing training using best practices from industry experts</a:t>
            </a:r>
            <a:endParaRPr lang="en-US" sz="900" b="1" noProof="1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  <a:p>
            <a:pPr defTabSz="685800"/>
            <a:endParaRPr lang="en-US" sz="900" noProof="1">
              <a:latin typeface="Cambria" pitchFamily="18" charset="0"/>
              <a:cs typeface="Arial" pitchFamily="34" charset="0"/>
            </a:endParaRPr>
          </a:p>
        </p:txBody>
      </p:sp>
      <p:sp>
        <p:nvSpPr>
          <p:cNvPr id="110" name="Rektangel 13"/>
          <p:cNvSpPr>
            <a:spLocks noChangeArrowheads="1"/>
          </p:cNvSpPr>
          <p:nvPr/>
        </p:nvSpPr>
        <p:spPr bwMode="auto">
          <a:xfrm>
            <a:off x="2955879" y="2743486"/>
            <a:ext cx="86558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5800"/>
            <a:r>
              <a:rPr lang="en-US" sz="825" b="1" noProof="1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Immersive Training</a:t>
            </a:r>
          </a:p>
          <a:p>
            <a:pPr defTabSz="685800"/>
            <a:endParaRPr lang="en-US" sz="900" noProof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1" name="Rektangel 13"/>
          <p:cNvSpPr>
            <a:spLocks noChangeArrowheads="1"/>
          </p:cNvSpPr>
          <p:nvPr/>
        </p:nvSpPr>
        <p:spPr bwMode="auto">
          <a:xfrm>
            <a:off x="4649847" y="848156"/>
            <a:ext cx="921137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800"/>
            <a:r>
              <a:rPr lang="en-US" sz="825" b="1" noProof="1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Compensation model attractive for career path to TEP full-time</a:t>
            </a:r>
          </a:p>
          <a:p>
            <a:pPr defTabSz="685800"/>
            <a:endParaRPr lang="en-US" sz="900" noProof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2" name="Rektangel 13"/>
          <p:cNvSpPr>
            <a:spLocks noChangeArrowheads="1"/>
          </p:cNvSpPr>
          <p:nvPr/>
        </p:nvSpPr>
        <p:spPr bwMode="auto">
          <a:xfrm>
            <a:off x="3815492" y="1749152"/>
            <a:ext cx="8655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5800"/>
            <a:r>
              <a:rPr lang="en-US" sz="825" b="1" noProof="1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Compressed Talent Development Time</a:t>
            </a:r>
          </a:p>
          <a:p>
            <a:pPr defTabSz="685800"/>
            <a:endParaRPr lang="en-US" sz="900" noProof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1080474" y="671519"/>
            <a:ext cx="865585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4" name="Rectangle 113"/>
          <p:cNvSpPr/>
          <p:nvPr/>
        </p:nvSpPr>
        <p:spPr bwMode="auto">
          <a:xfrm>
            <a:off x="1946059" y="676962"/>
            <a:ext cx="865585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5" name="Rectangle 114"/>
          <p:cNvSpPr/>
          <p:nvPr/>
        </p:nvSpPr>
        <p:spPr bwMode="auto">
          <a:xfrm>
            <a:off x="2811644" y="672801"/>
            <a:ext cx="865585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6" name="Rectangle 115"/>
          <p:cNvSpPr/>
          <p:nvPr/>
        </p:nvSpPr>
        <p:spPr bwMode="auto">
          <a:xfrm>
            <a:off x="3667872" y="676962"/>
            <a:ext cx="865585" cy="8655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  <a:lin ang="129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4799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257300" y="951310"/>
            <a:ext cx="4092178" cy="4089797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6667"/>
                </a:srgbClr>
              </a:gs>
              <a:gs pos="100000">
                <a:srgbClr val="8C8C8C">
                  <a:alpha val="56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593" tIns="30796" rIns="61593" bIns="307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1079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600" y="1454944"/>
            <a:ext cx="1453753" cy="2238029"/>
            <a:chOff x="2506663" y="1717675"/>
            <a:chExt cx="1938337" cy="2984038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506663" y="1717675"/>
              <a:ext cx="1938337" cy="2976562"/>
            </a:xfrm>
            <a:custGeom>
              <a:avLst/>
              <a:gdLst/>
              <a:ahLst/>
              <a:cxnLst>
                <a:cxn ang="0">
                  <a:pos x="91" y="246"/>
                </a:cxn>
                <a:cxn ang="0">
                  <a:pos x="58" y="302"/>
                </a:cxn>
                <a:cxn ang="0">
                  <a:pos x="0" y="548"/>
                </a:cxn>
                <a:cxn ang="0">
                  <a:pos x="58" y="794"/>
                </a:cxn>
                <a:cxn ang="0">
                  <a:pos x="485" y="548"/>
                </a:cxn>
                <a:cxn ang="0">
                  <a:pos x="517" y="529"/>
                </a:cxn>
                <a:cxn ang="0">
                  <a:pos x="517" y="492"/>
                </a:cxn>
                <a:cxn ang="0">
                  <a:pos x="517" y="0"/>
                </a:cxn>
                <a:cxn ang="0">
                  <a:pos x="91" y="246"/>
                </a:cxn>
              </a:cxnLst>
              <a:rect l="0" t="0" r="r" b="b"/>
              <a:pathLst>
                <a:path w="517" h="794">
                  <a:moveTo>
                    <a:pt x="91" y="246"/>
                  </a:moveTo>
                  <a:cubicBezTo>
                    <a:pt x="79" y="264"/>
                    <a:pt x="68" y="282"/>
                    <a:pt x="58" y="302"/>
                  </a:cubicBezTo>
                  <a:cubicBezTo>
                    <a:pt x="21" y="376"/>
                    <a:pt x="0" y="460"/>
                    <a:pt x="0" y="548"/>
                  </a:cubicBezTo>
                  <a:cubicBezTo>
                    <a:pt x="0" y="637"/>
                    <a:pt x="21" y="720"/>
                    <a:pt x="58" y="794"/>
                  </a:cubicBezTo>
                  <a:cubicBezTo>
                    <a:pt x="485" y="548"/>
                    <a:pt x="485" y="548"/>
                    <a:pt x="485" y="548"/>
                  </a:cubicBezTo>
                  <a:cubicBezTo>
                    <a:pt x="517" y="529"/>
                    <a:pt x="517" y="529"/>
                    <a:pt x="517" y="529"/>
                  </a:cubicBezTo>
                  <a:cubicBezTo>
                    <a:pt x="517" y="492"/>
                    <a:pt x="517" y="492"/>
                    <a:pt x="517" y="492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339" y="10"/>
                    <a:pt x="184" y="105"/>
                    <a:pt x="91" y="246"/>
                  </a:cubicBezTo>
                  <a:close/>
                </a:path>
              </a:pathLst>
            </a:cu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61593" tIns="30796" rIns="61593" bIns="30796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10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537508" y="2242676"/>
              <a:ext cx="1905000" cy="2459037"/>
            </a:xfrm>
            <a:custGeom>
              <a:avLst/>
              <a:gdLst/>
              <a:ahLst/>
              <a:cxnLst>
                <a:cxn ang="0">
                  <a:pos x="0" y="509"/>
                </a:cxn>
                <a:cxn ang="0">
                  <a:pos x="49" y="656"/>
                </a:cxn>
                <a:cxn ang="0">
                  <a:pos x="476" y="410"/>
                </a:cxn>
                <a:cxn ang="0">
                  <a:pos x="508" y="391"/>
                </a:cxn>
                <a:cxn ang="0">
                  <a:pos x="508" y="354"/>
                </a:cxn>
                <a:cxn ang="0">
                  <a:pos x="508" y="0"/>
                </a:cxn>
                <a:cxn ang="0">
                  <a:pos x="0" y="509"/>
                </a:cxn>
              </a:cxnLst>
              <a:rect l="0" t="0" r="r" b="b"/>
              <a:pathLst>
                <a:path w="508" h="656">
                  <a:moveTo>
                    <a:pt x="0" y="509"/>
                  </a:moveTo>
                  <a:cubicBezTo>
                    <a:pt x="10" y="561"/>
                    <a:pt x="26" y="610"/>
                    <a:pt x="49" y="656"/>
                  </a:cubicBezTo>
                  <a:cubicBezTo>
                    <a:pt x="476" y="410"/>
                    <a:pt x="476" y="410"/>
                    <a:pt x="476" y="410"/>
                  </a:cubicBezTo>
                  <a:cubicBezTo>
                    <a:pt x="508" y="391"/>
                    <a:pt x="508" y="391"/>
                    <a:pt x="508" y="391"/>
                  </a:cubicBezTo>
                  <a:cubicBezTo>
                    <a:pt x="508" y="354"/>
                    <a:pt x="508" y="354"/>
                    <a:pt x="508" y="354"/>
                  </a:cubicBezTo>
                  <a:cubicBezTo>
                    <a:pt x="508" y="0"/>
                    <a:pt x="508" y="0"/>
                    <a:pt x="508" y="0"/>
                  </a:cubicBezTo>
                  <a:lnTo>
                    <a:pt x="0" y="5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315D">
                    <a:alpha val="28627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08584" y="3102769"/>
            <a:ext cx="2582466" cy="1440656"/>
            <a:chOff x="2847975" y="3914775"/>
            <a:chExt cx="3443288" cy="1920875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847975" y="3914775"/>
              <a:ext cx="3443287" cy="1920875"/>
            </a:xfrm>
            <a:custGeom>
              <a:avLst/>
              <a:gdLst/>
              <a:ahLst/>
              <a:cxnLst>
                <a:cxn ang="0">
                  <a:pos x="426" y="18"/>
                </a:cxn>
                <a:cxn ang="0">
                  <a:pos x="0" y="264"/>
                </a:cxn>
                <a:cxn ang="0">
                  <a:pos x="426" y="511"/>
                </a:cxn>
                <a:cxn ang="0">
                  <a:pos x="459" y="512"/>
                </a:cxn>
                <a:cxn ang="0">
                  <a:pos x="491" y="511"/>
                </a:cxn>
                <a:cxn ang="0">
                  <a:pos x="918" y="264"/>
                </a:cxn>
                <a:cxn ang="0">
                  <a:pos x="491" y="18"/>
                </a:cxn>
                <a:cxn ang="0">
                  <a:pos x="459" y="0"/>
                </a:cxn>
                <a:cxn ang="0">
                  <a:pos x="426" y="18"/>
                </a:cxn>
              </a:cxnLst>
              <a:rect l="0" t="0" r="r" b="b"/>
              <a:pathLst>
                <a:path w="918" h="512">
                  <a:moveTo>
                    <a:pt x="426" y="18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93" y="405"/>
                    <a:pt x="248" y="500"/>
                    <a:pt x="426" y="511"/>
                  </a:cubicBezTo>
                  <a:cubicBezTo>
                    <a:pt x="437" y="511"/>
                    <a:pt x="448" y="512"/>
                    <a:pt x="459" y="512"/>
                  </a:cubicBezTo>
                  <a:cubicBezTo>
                    <a:pt x="470" y="512"/>
                    <a:pt x="481" y="511"/>
                    <a:pt x="491" y="511"/>
                  </a:cubicBezTo>
                  <a:cubicBezTo>
                    <a:pt x="669" y="500"/>
                    <a:pt x="825" y="405"/>
                    <a:pt x="918" y="264"/>
                  </a:cubicBezTo>
                  <a:cubicBezTo>
                    <a:pt x="491" y="18"/>
                    <a:pt x="491" y="18"/>
                    <a:pt x="491" y="18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26" y="18"/>
                  </a:lnTo>
                  <a:close/>
                </a:path>
              </a:pathLst>
            </a:custGeom>
            <a:solidFill>
              <a:srgbClr val="093667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61593" tIns="30796" rIns="61593" bIns="30796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10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770313" y="4264025"/>
              <a:ext cx="2520950" cy="1571625"/>
            </a:xfrm>
            <a:custGeom>
              <a:avLst/>
              <a:gdLst/>
              <a:ahLst/>
              <a:cxnLst>
                <a:cxn ang="0">
                  <a:pos x="180" y="418"/>
                </a:cxn>
                <a:cxn ang="0">
                  <a:pos x="213" y="419"/>
                </a:cxn>
                <a:cxn ang="0">
                  <a:pos x="245" y="418"/>
                </a:cxn>
                <a:cxn ang="0">
                  <a:pos x="672" y="171"/>
                </a:cxn>
                <a:cxn ang="0">
                  <a:pos x="375" y="0"/>
                </a:cxn>
                <a:cxn ang="0">
                  <a:pos x="0" y="376"/>
                </a:cxn>
                <a:cxn ang="0">
                  <a:pos x="180" y="418"/>
                </a:cxn>
              </a:cxnLst>
              <a:rect l="0" t="0" r="r" b="b"/>
              <a:pathLst>
                <a:path w="672" h="419">
                  <a:moveTo>
                    <a:pt x="180" y="418"/>
                  </a:moveTo>
                  <a:cubicBezTo>
                    <a:pt x="191" y="418"/>
                    <a:pt x="202" y="419"/>
                    <a:pt x="213" y="419"/>
                  </a:cubicBezTo>
                  <a:cubicBezTo>
                    <a:pt x="224" y="419"/>
                    <a:pt x="235" y="418"/>
                    <a:pt x="245" y="418"/>
                  </a:cubicBezTo>
                  <a:cubicBezTo>
                    <a:pt x="423" y="407"/>
                    <a:pt x="579" y="312"/>
                    <a:pt x="672" y="171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56" y="399"/>
                    <a:pt x="117" y="414"/>
                    <a:pt x="180" y="4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C16">
                    <a:alpha val="34902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75421" y="1454944"/>
            <a:ext cx="1453754" cy="2232422"/>
            <a:chOff x="4670425" y="1717675"/>
            <a:chExt cx="1938338" cy="2976563"/>
          </a:xfrm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670425" y="1717675"/>
              <a:ext cx="1938337" cy="2976562"/>
            </a:xfrm>
            <a:custGeom>
              <a:avLst/>
              <a:gdLst/>
              <a:ahLst/>
              <a:cxnLst>
                <a:cxn ang="0">
                  <a:pos x="0" y="492"/>
                </a:cxn>
                <a:cxn ang="0">
                  <a:pos x="0" y="529"/>
                </a:cxn>
                <a:cxn ang="0">
                  <a:pos x="33" y="548"/>
                </a:cxn>
                <a:cxn ang="0">
                  <a:pos x="459" y="794"/>
                </a:cxn>
                <a:cxn ang="0">
                  <a:pos x="517" y="548"/>
                </a:cxn>
                <a:cxn ang="0">
                  <a:pos x="459" y="302"/>
                </a:cxn>
                <a:cxn ang="0">
                  <a:pos x="427" y="246"/>
                </a:cxn>
                <a:cxn ang="0">
                  <a:pos x="0" y="0"/>
                </a:cxn>
                <a:cxn ang="0">
                  <a:pos x="0" y="492"/>
                </a:cxn>
              </a:cxnLst>
              <a:rect l="0" t="0" r="r" b="b"/>
              <a:pathLst>
                <a:path w="517" h="794">
                  <a:moveTo>
                    <a:pt x="0" y="492"/>
                  </a:moveTo>
                  <a:cubicBezTo>
                    <a:pt x="0" y="529"/>
                    <a:pt x="0" y="529"/>
                    <a:pt x="0" y="529"/>
                  </a:cubicBezTo>
                  <a:cubicBezTo>
                    <a:pt x="33" y="548"/>
                    <a:pt x="33" y="548"/>
                    <a:pt x="33" y="548"/>
                  </a:cubicBezTo>
                  <a:cubicBezTo>
                    <a:pt x="459" y="794"/>
                    <a:pt x="459" y="794"/>
                    <a:pt x="459" y="794"/>
                  </a:cubicBezTo>
                  <a:cubicBezTo>
                    <a:pt x="496" y="720"/>
                    <a:pt x="517" y="637"/>
                    <a:pt x="517" y="548"/>
                  </a:cubicBezTo>
                  <a:cubicBezTo>
                    <a:pt x="517" y="460"/>
                    <a:pt x="496" y="376"/>
                    <a:pt x="459" y="302"/>
                  </a:cubicBezTo>
                  <a:cubicBezTo>
                    <a:pt x="449" y="282"/>
                    <a:pt x="438" y="264"/>
                    <a:pt x="427" y="246"/>
                  </a:cubicBezTo>
                  <a:cubicBezTo>
                    <a:pt x="334" y="105"/>
                    <a:pt x="178" y="10"/>
                    <a:pt x="0" y="0"/>
                  </a:cubicBezTo>
                  <a:lnTo>
                    <a:pt x="0" y="492"/>
                  </a:ln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61593" tIns="30796" rIns="61593" bIns="30796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10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967288" y="2598738"/>
              <a:ext cx="1641475" cy="2095500"/>
            </a:xfrm>
            <a:custGeom>
              <a:avLst/>
              <a:gdLst/>
              <a:ahLst/>
              <a:cxnLst>
                <a:cxn ang="0">
                  <a:pos x="380" y="559"/>
                </a:cxn>
                <a:cxn ang="0">
                  <a:pos x="438" y="313"/>
                </a:cxn>
                <a:cxn ang="0">
                  <a:pos x="380" y="67"/>
                </a:cxn>
                <a:cxn ang="0">
                  <a:pos x="348" y="11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380" y="559"/>
                </a:cxn>
              </a:cxnLst>
              <a:rect l="0" t="0" r="r" b="b"/>
              <a:pathLst>
                <a:path w="438" h="559">
                  <a:moveTo>
                    <a:pt x="380" y="559"/>
                  </a:moveTo>
                  <a:cubicBezTo>
                    <a:pt x="417" y="485"/>
                    <a:pt x="438" y="402"/>
                    <a:pt x="438" y="313"/>
                  </a:cubicBezTo>
                  <a:cubicBezTo>
                    <a:pt x="438" y="225"/>
                    <a:pt x="417" y="141"/>
                    <a:pt x="380" y="67"/>
                  </a:cubicBezTo>
                  <a:cubicBezTo>
                    <a:pt x="370" y="47"/>
                    <a:pt x="359" y="29"/>
                    <a:pt x="348" y="11"/>
                  </a:cubicBezTo>
                  <a:cubicBezTo>
                    <a:pt x="345" y="7"/>
                    <a:pt x="343" y="3"/>
                    <a:pt x="340" y="0"/>
                  </a:cubicBezTo>
                  <a:cubicBezTo>
                    <a:pt x="0" y="340"/>
                    <a:pt x="0" y="340"/>
                    <a:pt x="0" y="340"/>
                  </a:cubicBezTo>
                  <a:lnTo>
                    <a:pt x="380" y="5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315D">
                    <a:alpha val="28627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66380" y="3607817"/>
            <a:ext cx="1657350" cy="46166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LT Std Med"/>
                <a:cs typeface="HelveticaNeueLT Std Lt"/>
              </a:defRPr>
            </a:lvl1pPr>
          </a:lstStyle>
          <a:p>
            <a:r>
              <a:rPr lang="en-US" sz="1500" dirty="0">
                <a:effectLst/>
                <a:latin typeface="Arial" pitchFamily="34" charset="0"/>
                <a:cs typeface="Arial" pitchFamily="34" charset="0"/>
              </a:rPr>
              <a:t>Outcomes Based Training Model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0745" y="2179162"/>
            <a:ext cx="1027509" cy="692497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LT Std Med"/>
                <a:cs typeface="HelveticaNeueLT Std Lt"/>
              </a:defRPr>
            </a:lvl1pPr>
          </a:lstStyle>
          <a:p>
            <a:r>
              <a:rPr lang="en-US" sz="1500" dirty="0">
                <a:effectLst/>
                <a:latin typeface="Arial" pitchFamily="34" charset="0"/>
                <a:cs typeface="Arial" pitchFamily="34" charset="0"/>
              </a:rPr>
              <a:t>Industry Expert SMEs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7131" y="2179162"/>
            <a:ext cx="1105744" cy="692497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LT Std Med"/>
                <a:cs typeface="HelveticaNeueLT Std Lt"/>
              </a:defRPr>
            </a:lvl1pPr>
          </a:lstStyle>
          <a:p>
            <a:r>
              <a:rPr lang="en-US" sz="1500" dirty="0">
                <a:effectLst/>
                <a:latin typeface="Arial" pitchFamily="34" charset="0"/>
                <a:cs typeface="Arial" pitchFamily="34" charset="0"/>
              </a:rPr>
              <a:t>Project Focused Training</a:t>
            </a:r>
          </a:p>
        </p:txBody>
      </p:sp>
    </p:spTree>
    <p:extLst>
      <p:ext uri="{BB962C8B-B14F-4D97-AF65-F5344CB8AC3E}">
        <p14:creationId xmlns:p14="http://schemas.microsoft.com/office/powerpoint/2010/main" val="219055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Arial"/>
              </a:rPr>
              <a:t>Rotation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107" y="2112886"/>
            <a:ext cx="874486" cy="1274556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02870" r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b="1" dirty="0">
                <a:solidFill>
                  <a:schemeClr val="bg1"/>
                </a:solidFill>
              </a:rPr>
              <a:t>Substation Engineering</a:t>
            </a:r>
          </a:p>
          <a:p>
            <a:pPr algn="ctr">
              <a:spcBef>
                <a:spcPts val="225"/>
              </a:spcBef>
            </a:pPr>
            <a:r>
              <a:rPr lang="en-US" sz="750" i="1" dirty="0">
                <a:solidFill>
                  <a:schemeClr val="bg1"/>
                </a:solidFill>
              </a:rPr>
              <a:t>With exposure to:</a:t>
            </a:r>
          </a:p>
          <a:p>
            <a:pPr marL="130969" indent="-84535">
              <a:spcBef>
                <a:spcPts val="450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Substation Construction</a:t>
            </a:r>
          </a:p>
          <a:p>
            <a:pPr marL="130969" indent="-84535">
              <a:spcBef>
                <a:spcPts val="225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Asset Management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8544" y="2112886"/>
            <a:ext cx="874486" cy="1274556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02870" r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b="1" dirty="0">
                <a:solidFill>
                  <a:schemeClr val="bg1"/>
                </a:solidFill>
              </a:rPr>
              <a:t>Distribution Planning, Energy Services , and  Renewables </a:t>
            </a:r>
            <a:endParaRPr lang="en-US" sz="825" b="1" strike="sngStrike" dirty="0">
              <a:solidFill>
                <a:schemeClr val="bg1"/>
              </a:solidFill>
            </a:endParaRPr>
          </a:p>
          <a:p>
            <a:pPr algn="ctr">
              <a:spcBef>
                <a:spcPts val="225"/>
              </a:spcBef>
            </a:pPr>
            <a:r>
              <a:rPr lang="en-US" sz="750" i="1" dirty="0">
                <a:solidFill>
                  <a:schemeClr val="bg1"/>
                </a:solidFill>
              </a:rPr>
              <a:t>With exposure to:</a:t>
            </a:r>
          </a:p>
          <a:p>
            <a:pPr marL="129779" indent="-83344">
              <a:spcBef>
                <a:spcPts val="450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Design</a:t>
            </a:r>
          </a:p>
          <a:p>
            <a:pPr marL="129779" indent="-83344">
              <a:spcBef>
                <a:spcPts val="225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Line Construction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1619" y="2112886"/>
            <a:ext cx="874486" cy="1274556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02870" r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b="1" dirty="0">
                <a:solidFill>
                  <a:schemeClr val="bg1"/>
                </a:solidFill>
              </a:rPr>
              <a:t>Protection and Metering</a:t>
            </a:r>
          </a:p>
          <a:p>
            <a:pPr algn="ctr">
              <a:spcBef>
                <a:spcPts val="225"/>
              </a:spcBef>
            </a:pPr>
            <a:r>
              <a:rPr lang="en-US" sz="750" i="1" dirty="0">
                <a:solidFill>
                  <a:schemeClr val="bg1"/>
                </a:solidFill>
              </a:rPr>
              <a:t>With exposure to:</a:t>
            </a:r>
          </a:p>
          <a:p>
            <a:pPr marL="177404" indent="-84535">
              <a:spcBef>
                <a:spcPts val="450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C&amp;M</a:t>
            </a:r>
          </a:p>
          <a:p>
            <a:pPr marL="177404" indent="-84535">
              <a:spcBef>
                <a:spcPts val="225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Relay / Electronics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2812" y="2112886"/>
            <a:ext cx="874486" cy="1274556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02870" r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b="1" dirty="0">
                <a:solidFill>
                  <a:schemeClr val="bg1"/>
                </a:solidFill>
              </a:rPr>
              <a:t>Project Management</a:t>
            </a:r>
          </a:p>
          <a:p>
            <a:pPr algn="ctr">
              <a:spcBef>
                <a:spcPts val="225"/>
              </a:spcBef>
            </a:pPr>
            <a:r>
              <a:rPr lang="en-US" sz="750" i="1" dirty="0">
                <a:solidFill>
                  <a:schemeClr val="bg1"/>
                </a:solidFill>
              </a:rPr>
              <a:t>With exposure to:</a:t>
            </a:r>
          </a:p>
          <a:p>
            <a:pPr marL="130969" indent="-84535">
              <a:spcBef>
                <a:spcPts val="450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Resource Mgmt Team</a:t>
            </a:r>
          </a:p>
          <a:p>
            <a:pPr marL="130969" indent="-84535">
              <a:spcBef>
                <a:spcPts val="225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Construction Mgmt / Outside Services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8767" y="2112886"/>
            <a:ext cx="874486" cy="1274556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02870" r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b="1" dirty="0">
                <a:solidFill>
                  <a:schemeClr val="bg1"/>
                </a:solidFill>
              </a:rPr>
              <a:t>System Control and Reliability</a:t>
            </a:r>
          </a:p>
          <a:p>
            <a:pPr algn="ctr">
              <a:spcBef>
                <a:spcPts val="225"/>
              </a:spcBef>
            </a:pPr>
            <a:r>
              <a:rPr lang="en-US" sz="750" i="1" dirty="0">
                <a:solidFill>
                  <a:schemeClr val="bg1"/>
                </a:solidFill>
              </a:rPr>
              <a:t>With exposure to:</a:t>
            </a:r>
          </a:p>
          <a:p>
            <a:pPr marL="177404" indent="-84535">
              <a:spcBef>
                <a:spcPts val="450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Transmission Planning</a:t>
            </a:r>
          </a:p>
          <a:p>
            <a:pPr marL="177404" indent="-84535">
              <a:spcBef>
                <a:spcPts val="225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EMS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61176" y="2112886"/>
            <a:ext cx="874486" cy="1274556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02870" r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b="1" dirty="0">
                <a:solidFill>
                  <a:schemeClr val="bg1"/>
                </a:solidFill>
              </a:rPr>
              <a:t>Automation and Communication</a:t>
            </a:r>
          </a:p>
          <a:p>
            <a:pPr algn="ctr">
              <a:spcBef>
                <a:spcPts val="225"/>
              </a:spcBef>
            </a:pPr>
            <a:r>
              <a:rPr lang="en-US" sz="750" i="1" dirty="0">
                <a:solidFill>
                  <a:schemeClr val="bg1"/>
                </a:solidFill>
              </a:rPr>
              <a:t>With exposure to:</a:t>
            </a:r>
          </a:p>
          <a:p>
            <a:pPr marL="177404" indent="-84535">
              <a:spcBef>
                <a:spcPts val="450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C&amp;M</a:t>
            </a:r>
          </a:p>
          <a:p>
            <a:pPr marL="177404" indent="-84535">
              <a:spcBef>
                <a:spcPts val="225"/>
              </a:spcBef>
              <a:buFont typeface="Arial" pitchFamily="34" charset="0"/>
              <a:buChar char="•"/>
            </a:pPr>
            <a:r>
              <a:rPr lang="en-US" sz="750" dirty="0">
                <a:solidFill>
                  <a:schemeClr val="bg1"/>
                </a:solidFill>
              </a:rPr>
              <a:t>Relay / Electronics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451" y="1756059"/>
            <a:ext cx="5657850" cy="2135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88" dirty="0"/>
              <a:t>Then participants will rotate through the core rotations (in a different order, so that one group is not overloaded at any time).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61526" y="2112886"/>
            <a:ext cx="874486" cy="376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b="1" dirty="0">
                <a:solidFill>
                  <a:srgbClr val="413152"/>
                </a:solidFill>
              </a:rPr>
              <a:t>Civil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61526" y="2560289"/>
            <a:ext cx="874486" cy="376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b="1" dirty="0">
                <a:solidFill>
                  <a:srgbClr val="413152"/>
                </a:solidFill>
              </a:rPr>
              <a:t>Generation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61526" y="3003562"/>
            <a:ext cx="874486" cy="376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b="1" dirty="0">
                <a:solidFill>
                  <a:srgbClr val="413152"/>
                </a:solidFill>
              </a:rPr>
              <a:t>Land</a:t>
            </a:r>
          </a:p>
        </p:txBody>
      </p:sp>
      <p:sp>
        <p:nvSpPr>
          <p:cNvPr id="22" name="TextBox 36"/>
          <p:cNvSpPr txBox="1"/>
          <p:nvPr/>
        </p:nvSpPr>
        <p:spPr>
          <a:xfrm>
            <a:off x="5710181" y="1809335"/>
            <a:ext cx="9797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i="1" dirty="0"/>
              <a:t>Final “Exposure” Rotations </a:t>
            </a:r>
          </a:p>
        </p:txBody>
      </p:sp>
    </p:spTree>
    <p:extLst>
      <p:ext uri="{BB962C8B-B14F-4D97-AF65-F5344CB8AC3E}">
        <p14:creationId xmlns:p14="http://schemas.microsoft.com/office/powerpoint/2010/main" val="235494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Pre-checkout</a:t>
            </a:r>
          </a:p>
          <a:p>
            <a:r>
              <a:rPr lang="en-US" dirty="0"/>
              <a:t>Checkout</a:t>
            </a:r>
          </a:p>
          <a:p>
            <a:r>
              <a:rPr lang="en-US" dirty="0"/>
              <a:t>Load Checks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89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464787"/>
            <a:ext cx="6029325" cy="28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56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6858000" cy="28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79132"/>
            <a:ext cx="2009775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71450"/>
            <a:ext cx="5486400" cy="90024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Fleenor</a:t>
            </a: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Manager – Protection and Controls</a:t>
            </a: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CFleenor@TEP.COM</a:t>
            </a: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(520) 884-3943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6450" y="-33087"/>
            <a:ext cx="628650" cy="273844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6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0447"/>
            <a:ext cx="6858000" cy="1477328"/>
          </a:xfrm>
        </p:spPr>
        <p:txBody>
          <a:bodyPr>
            <a:spAutoFit/>
          </a:bodyPr>
          <a:lstStyle/>
          <a:p>
            <a:r>
              <a:rPr lang="en-US" sz="3000" dirty="0"/>
              <a:t>Human performance and the challenges of maintaining bus differential protection during major construction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253010"/>
            <a:ext cx="4800600" cy="904863"/>
          </a:xfrm>
        </p:spPr>
        <p:txBody>
          <a:bodyPr anchor="ctr" anchorCtr="0">
            <a:spAutoFit/>
          </a:bodyPr>
          <a:lstStyle/>
          <a:p>
            <a:r>
              <a:rPr lang="en-US" dirty="0"/>
              <a:t>Rafael Pineda, P.E. </a:t>
            </a:r>
          </a:p>
          <a:p>
            <a:r>
              <a:rPr lang="en-US" dirty="0"/>
              <a:t>Pacific Gas &amp; Electric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5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1 - 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Each panelist will give a presentation.</a:t>
            </a:r>
          </a:p>
          <a:p>
            <a:r>
              <a:rPr lang="en-US" dirty="0"/>
              <a:t>The audience, panelist, and moderator can interact and ask clarifying questions.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24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 Cost solutions and demands on competency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79" y="1143000"/>
            <a:ext cx="6254471" cy="3543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utility world, least cost solutions often place high demands on competency of personnel from perspective of engineering, operations, maintenance, and construction.</a:t>
            </a:r>
          </a:p>
          <a:p>
            <a:r>
              <a:rPr lang="en-US" dirty="0"/>
              <a:t>At PG&amp;E, the double bus/single breaker (DBSB) configuration is a prime example.</a:t>
            </a:r>
          </a:p>
          <a:p>
            <a:r>
              <a:rPr lang="en-US" dirty="0"/>
              <a:t>The DBSB configurations were typically applied to larger stations to address the high cost of circuit breakers coupled with relative low cost of disconnect switches.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5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Double Bus Single Breaker Bus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85850" y="1943100"/>
            <a:ext cx="3429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5850" y="2743200"/>
            <a:ext cx="3429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28750" y="2343150"/>
            <a:ext cx="2286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57350" y="2343150"/>
            <a:ext cx="0" cy="8001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14475" y="3151415"/>
            <a:ext cx="285750" cy="28575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657350" y="3437164"/>
            <a:ext cx="0" cy="1020536"/>
          </a:xfrm>
          <a:prstGeom prst="line">
            <a:avLst/>
          </a:prstGeom>
          <a:ln w="190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59627" y="234315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88227" y="2343150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145352" y="3151415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Straight Connector 41"/>
          <p:cNvCxnSpPr>
            <a:stCxn id="41" idx="4"/>
          </p:cNvCxnSpPr>
          <p:nvPr/>
        </p:nvCxnSpPr>
        <p:spPr>
          <a:xfrm flipH="1">
            <a:off x="2287234" y="3437164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88277" y="234315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16877" y="2343150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774002" y="3151415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9" name="Straight Connector 58"/>
          <p:cNvCxnSpPr/>
          <p:nvPr/>
        </p:nvCxnSpPr>
        <p:spPr>
          <a:xfrm>
            <a:off x="3374077" y="2345377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602677" y="2345377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459802" y="3153641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9" name="Straight Connector 68"/>
          <p:cNvCxnSpPr/>
          <p:nvPr/>
        </p:nvCxnSpPr>
        <p:spPr>
          <a:xfrm>
            <a:off x="4002727" y="233795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231327" y="2337955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088452" y="3146219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Oval 72"/>
          <p:cNvSpPr/>
          <p:nvPr/>
        </p:nvSpPr>
        <p:spPr>
          <a:xfrm>
            <a:off x="4514850" y="179503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</a:t>
            </a:r>
          </a:p>
        </p:txBody>
      </p:sp>
      <p:sp>
        <p:nvSpPr>
          <p:cNvPr id="74" name="Oval 73"/>
          <p:cNvSpPr/>
          <p:nvPr/>
        </p:nvSpPr>
        <p:spPr>
          <a:xfrm>
            <a:off x="4514850" y="2590306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</a:t>
            </a:r>
          </a:p>
        </p:txBody>
      </p:sp>
      <p:cxnSp>
        <p:nvCxnSpPr>
          <p:cNvPr id="78" name="Straight Connector 77"/>
          <p:cNvCxnSpPr>
            <a:stCxn id="73" idx="6"/>
          </p:cNvCxnSpPr>
          <p:nvPr/>
        </p:nvCxnSpPr>
        <p:spPr>
          <a:xfrm>
            <a:off x="4800600" y="1937905"/>
            <a:ext cx="8572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800600" y="2733181"/>
            <a:ext cx="8572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85851" y="1668328"/>
            <a:ext cx="723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Bus 1-D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7589" y="2748240"/>
            <a:ext cx="723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Bus 2-D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2916877" y="3435022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3602677" y="3435022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4230334" y="3426700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Group 262"/>
          <p:cNvGrpSpPr/>
          <p:nvPr/>
        </p:nvGrpSpPr>
        <p:grpSpPr>
          <a:xfrm>
            <a:off x="2173927" y="2914650"/>
            <a:ext cx="227486" cy="739239"/>
            <a:chOff x="2898569" y="3886200"/>
            <a:chExt cx="303315" cy="985652"/>
          </a:xfrm>
        </p:grpSpPr>
        <p:cxnSp>
          <p:nvCxnSpPr>
            <p:cNvPr id="261" name="Straight Connector 260"/>
            <p:cNvCxnSpPr/>
            <p:nvPr/>
          </p:nvCxnSpPr>
          <p:spPr>
            <a:xfrm flipH="1">
              <a:off x="2898569" y="38862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2900053" y="47244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5" name="Straight Connector 264"/>
          <p:cNvCxnSpPr/>
          <p:nvPr/>
        </p:nvCxnSpPr>
        <p:spPr>
          <a:xfrm flipH="1">
            <a:off x="1536676" y="2918361"/>
            <a:ext cx="226373" cy="11058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flipH="1">
            <a:off x="1537789" y="3547011"/>
            <a:ext cx="226373" cy="11058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2832266" y="2924670"/>
            <a:ext cx="227486" cy="739239"/>
            <a:chOff x="2898569" y="3886200"/>
            <a:chExt cx="303315" cy="985652"/>
          </a:xfrm>
        </p:grpSpPr>
        <p:cxnSp>
          <p:nvCxnSpPr>
            <p:cNvPr id="268" name="Straight Connector 267"/>
            <p:cNvCxnSpPr/>
            <p:nvPr/>
          </p:nvCxnSpPr>
          <p:spPr>
            <a:xfrm flipH="1">
              <a:off x="2898569" y="38862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2900053" y="47244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/>
          <p:cNvGrpSpPr/>
          <p:nvPr/>
        </p:nvGrpSpPr>
        <p:grpSpPr>
          <a:xfrm>
            <a:off x="3471461" y="2936138"/>
            <a:ext cx="227486" cy="739239"/>
            <a:chOff x="2898569" y="3886200"/>
            <a:chExt cx="303315" cy="985652"/>
          </a:xfrm>
        </p:grpSpPr>
        <p:cxnSp>
          <p:nvCxnSpPr>
            <p:cNvPr id="271" name="Straight Connector 270"/>
            <p:cNvCxnSpPr/>
            <p:nvPr/>
          </p:nvCxnSpPr>
          <p:spPr>
            <a:xfrm flipH="1">
              <a:off x="2898569" y="38862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H="1">
              <a:off x="2900053" y="47244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/>
          <p:cNvGrpSpPr/>
          <p:nvPr/>
        </p:nvGrpSpPr>
        <p:grpSpPr>
          <a:xfrm>
            <a:off x="4116591" y="2952140"/>
            <a:ext cx="227486" cy="739239"/>
            <a:chOff x="2898569" y="3886200"/>
            <a:chExt cx="303315" cy="985652"/>
          </a:xfrm>
        </p:grpSpPr>
        <p:cxnSp>
          <p:nvCxnSpPr>
            <p:cNvPr id="274" name="Straight Connector 273"/>
            <p:cNvCxnSpPr/>
            <p:nvPr/>
          </p:nvCxnSpPr>
          <p:spPr>
            <a:xfrm flipH="1">
              <a:off x="2898569" y="38862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H="1">
              <a:off x="2900053" y="47244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/>
          <p:cNvGrpSpPr/>
          <p:nvPr/>
        </p:nvGrpSpPr>
        <p:grpSpPr>
          <a:xfrm rot="16200000">
            <a:off x="4563934" y="1568285"/>
            <a:ext cx="227486" cy="739239"/>
            <a:chOff x="2898569" y="3886200"/>
            <a:chExt cx="303315" cy="985652"/>
          </a:xfrm>
        </p:grpSpPr>
        <p:cxnSp>
          <p:nvCxnSpPr>
            <p:cNvPr id="277" name="Straight Connector 276"/>
            <p:cNvCxnSpPr/>
            <p:nvPr/>
          </p:nvCxnSpPr>
          <p:spPr>
            <a:xfrm flipH="1">
              <a:off x="2898569" y="38862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H="1">
              <a:off x="2900053" y="47244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 rot="16200000">
            <a:off x="4579339" y="2356793"/>
            <a:ext cx="227486" cy="739239"/>
            <a:chOff x="2898569" y="3886200"/>
            <a:chExt cx="303315" cy="985652"/>
          </a:xfrm>
        </p:grpSpPr>
        <p:cxnSp>
          <p:nvCxnSpPr>
            <p:cNvPr id="280" name="Straight Connector 279"/>
            <p:cNvCxnSpPr/>
            <p:nvPr/>
          </p:nvCxnSpPr>
          <p:spPr>
            <a:xfrm flipH="1">
              <a:off x="2898569" y="38862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H="1">
              <a:off x="2900053" y="4724400"/>
              <a:ext cx="301831" cy="147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057744" y="1938462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424064" y="1937349"/>
            <a:ext cx="1883" cy="80977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688277" y="1940487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000844" y="1943100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74077" y="1945327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1310302" y="2073729"/>
            <a:ext cx="226373" cy="11058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303993" y="2535011"/>
            <a:ext cx="226373" cy="11058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954976" y="2055642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948667" y="2516924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583283" y="2066308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576974" y="2527590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3269083" y="2066308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3262774" y="2527590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3897640" y="2066308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3891331" y="2527590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657350" y="2839043"/>
            <a:ext cx="291317" cy="111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654567" y="3714750"/>
            <a:ext cx="291317" cy="111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947725" y="2832244"/>
            <a:ext cx="1883" cy="88361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1841789" y="3218759"/>
            <a:ext cx="226373" cy="11058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00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DBSB Differential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79" y="1143000"/>
            <a:ext cx="6254471" cy="3543300"/>
          </a:xfrm>
        </p:spPr>
        <p:txBody>
          <a:bodyPr>
            <a:normAutofit/>
          </a:bodyPr>
          <a:lstStyle/>
          <a:p>
            <a:r>
              <a:rPr lang="en-US" dirty="0"/>
              <a:t>PG&amp;E applies high-impedance bus differential protection to DBSB.  Most of these schemes are electromechanical PVD (G.E.) or KAB (ABB).</a:t>
            </a:r>
          </a:p>
          <a:p>
            <a:r>
              <a:rPr lang="en-US" dirty="0"/>
              <a:t>These PVD/KAB schemes are highly reliable and rarely </a:t>
            </a:r>
            <a:r>
              <a:rPr lang="en-US" dirty="0" err="1"/>
              <a:t>misoperate</a:t>
            </a:r>
            <a:endParaRPr lang="en-US" dirty="0"/>
          </a:p>
          <a:p>
            <a:pPr lvl="1"/>
            <a:r>
              <a:rPr lang="en-US" dirty="0"/>
              <a:t>Standard Design in place for many years</a:t>
            </a:r>
          </a:p>
          <a:p>
            <a:r>
              <a:rPr lang="en-US" dirty="0"/>
              <a:t>Human error is usually the cause of false bus differential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1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DBSB Differential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85850" y="1943100"/>
            <a:ext cx="3429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5850" y="2743200"/>
            <a:ext cx="3429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28750" y="234315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57350" y="2343150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14475" y="3151415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657350" y="3437164"/>
            <a:ext cx="0" cy="1020536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59627" y="234315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88227" y="2343150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145352" y="3151415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Straight Connector 41"/>
          <p:cNvCxnSpPr>
            <a:stCxn id="41" idx="4"/>
          </p:cNvCxnSpPr>
          <p:nvPr/>
        </p:nvCxnSpPr>
        <p:spPr>
          <a:xfrm flipH="1">
            <a:off x="2287234" y="3437164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88277" y="234315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16877" y="2343150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774002" y="3151415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9" name="Straight Connector 58"/>
          <p:cNvCxnSpPr/>
          <p:nvPr/>
        </p:nvCxnSpPr>
        <p:spPr>
          <a:xfrm>
            <a:off x="3374077" y="2345377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602677" y="2345377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459802" y="3153641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9" name="Straight Connector 68"/>
          <p:cNvCxnSpPr/>
          <p:nvPr/>
        </p:nvCxnSpPr>
        <p:spPr>
          <a:xfrm>
            <a:off x="4002727" y="233795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231327" y="2337955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088452" y="3146219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Oval 72"/>
          <p:cNvSpPr/>
          <p:nvPr/>
        </p:nvSpPr>
        <p:spPr>
          <a:xfrm>
            <a:off x="4514850" y="179503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</a:t>
            </a:r>
          </a:p>
        </p:txBody>
      </p:sp>
      <p:sp>
        <p:nvSpPr>
          <p:cNvPr id="74" name="Oval 73"/>
          <p:cNvSpPr/>
          <p:nvPr/>
        </p:nvSpPr>
        <p:spPr>
          <a:xfrm>
            <a:off x="4514850" y="2590306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</a:t>
            </a:r>
          </a:p>
        </p:txBody>
      </p:sp>
      <p:cxnSp>
        <p:nvCxnSpPr>
          <p:cNvPr id="78" name="Straight Connector 77"/>
          <p:cNvCxnSpPr>
            <a:stCxn id="73" idx="6"/>
          </p:cNvCxnSpPr>
          <p:nvPr/>
        </p:nvCxnSpPr>
        <p:spPr>
          <a:xfrm>
            <a:off x="4800600" y="1937905"/>
            <a:ext cx="8572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800600" y="2733181"/>
            <a:ext cx="8572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85851" y="1668328"/>
            <a:ext cx="723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Bus 1-D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99755" y="2748240"/>
            <a:ext cx="723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Bus 2-D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914900" y="2693102"/>
            <a:ext cx="228600" cy="152896"/>
            <a:chOff x="6705600" y="2781300"/>
            <a:chExt cx="304800" cy="203861"/>
          </a:xfrm>
        </p:grpSpPr>
        <p:sp>
          <p:nvSpPr>
            <p:cNvPr id="88" name="Arc 87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9" name="Arc 88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91" name="Group 90"/>
          <p:cNvGrpSpPr/>
          <p:nvPr/>
        </p:nvGrpSpPr>
        <p:grpSpPr>
          <a:xfrm rot="10800000">
            <a:off x="4914158" y="1835775"/>
            <a:ext cx="228600" cy="152896"/>
            <a:chOff x="6705600" y="2781300"/>
            <a:chExt cx="304800" cy="203861"/>
          </a:xfrm>
        </p:grpSpPr>
        <p:sp>
          <p:nvSpPr>
            <p:cNvPr id="92" name="Arc 91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3" name="Arc 92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95" name="Straight Connector 94"/>
          <p:cNvCxnSpPr/>
          <p:nvPr/>
        </p:nvCxnSpPr>
        <p:spPr>
          <a:xfrm flipV="1">
            <a:off x="5142758" y="1485900"/>
            <a:ext cx="0" cy="425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742950" y="1485900"/>
            <a:ext cx="44005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14400" y="1485900"/>
            <a:ext cx="0" cy="2171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5400000">
            <a:off x="4079174" y="3561114"/>
            <a:ext cx="228600" cy="152896"/>
            <a:chOff x="6705600" y="2781300"/>
            <a:chExt cx="304800" cy="203861"/>
          </a:xfrm>
        </p:grpSpPr>
        <p:sp>
          <p:nvSpPr>
            <p:cNvPr id="101" name="Arc 100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2" name="Arc 101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04" name="Straight Connector 103"/>
          <p:cNvCxnSpPr/>
          <p:nvPr/>
        </p:nvCxnSpPr>
        <p:spPr>
          <a:xfrm flipH="1" flipV="1">
            <a:off x="5142757" y="2770663"/>
            <a:ext cx="743" cy="1458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 rot="5400000">
            <a:off x="3450524" y="3544044"/>
            <a:ext cx="228600" cy="152896"/>
            <a:chOff x="6705600" y="2781300"/>
            <a:chExt cx="304800" cy="203861"/>
          </a:xfrm>
        </p:grpSpPr>
        <p:sp>
          <p:nvSpPr>
            <p:cNvPr id="108" name="Arc 107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9" name="Arc 108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 rot="5400000">
            <a:off x="2779196" y="3581152"/>
            <a:ext cx="228600" cy="152896"/>
            <a:chOff x="6705600" y="2781300"/>
            <a:chExt cx="304800" cy="203861"/>
          </a:xfrm>
        </p:grpSpPr>
        <p:sp>
          <p:nvSpPr>
            <p:cNvPr id="111" name="Arc 110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2" name="Arc 111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 rot="5400000">
            <a:off x="2136074" y="3575217"/>
            <a:ext cx="228600" cy="152896"/>
            <a:chOff x="6705600" y="2781300"/>
            <a:chExt cx="304800" cy="203861"/>
          </a:xfrm>
        </p:grpSpPr>
        <p:sp>
          <p:nvSpPr>
            <p:cNvPr id="114" name="Arc 113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5" name="Arc 114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 rot="5400000">
            <a:off x="1508516" y="3575217"/>
            <a:ext cx="228600" cy="152896"/>
            <a:chOff x="6705600" y="2781300"/>
            <a:chExt cx="304800" cy="203861"/>
          </a:xfrm>
        </p:grpSpPr>
        <p:sp>
          <p:nvSpPr>
            <p:cNvPr id="117" name="Arc 116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895103" y="3886200"/>
            <a:ext cx="0" cy="342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8" idx="2"/>
          </p:cNvCxnSpPr>
          <p:nvPr/>
        </p:nvCxnSpPr>
        <p:spPr>
          <a:xfrm flipH="1">
            <a:off x="1314451" y="3765087"/>
            <a:ext cx="294098" cy="8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314450" y="3657600"/>
            <a:ext cx="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143000" y="3657600"/>
            <a:ext cx="171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143000" y="3886200"/>
            <a:ext cx="171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143000" y="3613439"/>
            <a:ext cx="0" cy="88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143000" y="3842039"/>
            <a:ext cx="0" cy="88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105537" y="3613439"/>
            <a:ext cx="0" cy="88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105537" y="3842039"/>
            <a:ext cx="0" cy="88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914400" y="3657600"/>
            <a:ext cx="1911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895103" y="3886200"/>
            <a:ext cx="2093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285750" y="1371600"/>
            <a:ext cx="457200" cy="228600"/>
            <a:chOff x="381000" y="1828800"/>
            <a:chExt cx="609600" cy="304800"/>
          </a:xfrm>
        </p:grpSpPr>
        <p:sp>
          <p:nvSpPr>
            <p:cNvPr id="143" name="Oval 142"/>
            <p:cNvSpPr/>
            <p:nvPr/>
          </p:nvSpPr>
          <p:spPr>
            <a:xfrm>
              <a:off x="685800" y="1828800"/>
              <a:ext cx="304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5" name="Straight Connector 144"/>
            <p:cNvCxnSpPr>
              <a:stCxn id="143" idx="2"/>
            </p:cNvCxnSpPr>
            <p:nvPr/>
          </p:nvCxnSpPr>
          <p:spPr>
            <a:xfrm flipH="1">
              <a:off x="457200" y="1981200"/>
              <a:ext cx="228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457200" y="1905000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81000" y="1943100"/>
              <a:ext cx="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17968" y="1924050"/>
              <a:ext cx="0" cy="1143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290580" y="4114800"/>
            <a:ext cx="4852921" cy="228600"/>
            <a:chOff x="387439" y="6096148"/>
            <a:chExt cx="6470561" cy="304800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990600" y="6248400"/>
              <a:ext cx="5867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/>
            <p:cNvGrpSpPr/>
            <p:nvPr/>
          </p:nvGrpSpPr>
          <p:grpSpPr>
            <a:xfrm>
              <a:off x="387439" y="6096148"/>
              <a:ext cx="609600" cy="304800"/>
              <a:chOff x="381000" y="1828800"/>
              <a:chExt cx="609600" cy="304800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685800" y="1828800"/>
                <a:ext cx="304800" cy="30480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56" name="Straight Connector 155"/>
              <p:cNvCxnSpPr>
                <a:stCxn id="155" idx="2"/>
              </p:cNvCxnSpPr>
              <p:nvPr/>
            </p:nvCxnSpPr>
            <p:spPr>
              <a:xfrm flipH="1">
                <a:off x="457200" y="1981200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57200" y="1905000"/>
                <a:ext cx="0" cy="152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381000" y="1943100"/>
                <a:ext cx="0" cy="762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417968" y="1924050"/>
                <a:ext cx="0" cy="1143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4" name="TextBox 163"/>
          <p:cNvSpPr txBox="1"/>
          <p:nvPr/>
        </p:nvSpPr>
        <p:spPr>
          <a:xfrm>
            <a:off x="285750" y="160020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87B-1D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69651" y="385504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87B-2D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2916877" y="3435022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3602677" y="3435022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4230334" y="3426700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/>
          <p:cNvSpPr/>
          <p:nvPr/>
        </p:nvSpPr>
        <p:spPr>
          <a:xfrm>
            <a:off x="891858" y="1457696"/>
            <a:ext cx="57150" cy="60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2" name="Oval 251"/>
          <p:cNvSpPr/>
          <p:nvPr/>
        </p:nvSpPr>
        <p:spPr>
          <a:xfrm>
            <a:off x="868613" y="4198670"/>
            <a:ext cx="57150" cy="60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3" name="Oval 252"/>
          <p:cNvSpPr/>
          <p:nvPr/>
        </p:nvSpPr>
        <p:spPr>
          <a:xfrm>
            <a:off x="1285875" y="3735535"/>
            <a:ext cx="57150" cy="60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60" name="Group 159"/>
          <p:cNvGrpSpPr/>
          <p:nvPr/>
        </p:nvGrpSpPr>
        <p:grpSpPr>
          <a:xfrm rot="16200000">
            <a:off x="3505448" y="3936711"/>
            <a:ext cx="228600" cy="152896"/>
            <a:chOff x="6705600" y="2781300"/>
            <a:chExt cx="304800" cy="203861"/>
          </a:xfrm>
        </p:grpSpPr>
        <p:sp>
          <p:nvSpPr>
            <p:cNvPr id="161" name="Arc 160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2" name="Arc 161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63" name="Group 162"/>
          <p:cNvGrpSpPr/>
          <p:nvPr/>
        </p:nvGrpSpPr>
        <p:grpSpPr>
          <a:xfrm rot="16200000">
            <a:off x="4153396" y="3924052"/>
            <a:ext cx="228600" cy="152896"/>
            <a:chOff x="6705600" y="2781300"/>
            <a:chExt cx="304800" cy="203861"/>
          </a:xfrm>
        </p:grpSpPr>
        <p:sp>
          <p:nvSpPr>
            <p:cNvPr id="167" name="Arc 166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8" name="Arc 167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19" name="Straight Connector 118"/>
          <p:cNvCxnSpPr/>
          <p:nvPr/>
        </p:nvCxnSpPr>
        <p:spPr>
          <a:xfrm>
            <a:off x="2057744" y="1938462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424064" y="1937349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688277" y="1940487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000844" y="1943100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374077" y="1945327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1310302" y="2073729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1303993" y="2535011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1954976" y="2055642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1948667" y="2516924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2583283" y="2066308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2576974" y="2527590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269083" y="2066308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262774" y="2527590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3897640" y="2066308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3891331" y="2527590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38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79" y="1143000"/>
            <a:ext cx="6254471" cy="35433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2006, PG&amp;E embarked on a major project at Newark substation,  one of our largest transmission substations, to replace the 1930s-vintage control building with five modular control buildings housing all-new relay and controls throughout the substation yard.</a:t>
            </a:r>
          </a:p>
          <a:p>
            <a:r>
              <a:rPr lang="en-US" dirty="0"/>
              <a:t>This project was contracted for Engineer, Procure &amp; Construct services.</a:t>
            </a:r>
          </a:p>
          <a:p>
            <a:r>
              <a:rPr lang="en-US" dirty="0"/>
              <a:t>Newark Sub has a DBSB configuration comprised of:</a:t>
            </a:r>
          </a:p>
          <a:p>
            <a:pPr lvl="1"/>
            <a:r>
              <a:rPr lang="en-US" dirty="0"/>
              <a:t>230kV two bus sections with a total of 13 elements</a:t>
            </a:r>
          </a:p>
          <a:p>
            <a:pPr lvl="1"/>
            <a:r>
              <a:rPr lang="en-US" dirty="0"/>
              <a:t>115kV three bus sections with a total of 30 elements</a:t>
            </a:r>
          </a:p>
          <a:p>
            <a:pPr lvl="1"/>
            <a:r>
              <a:rPr lang="en-US" dirty="0"/>
              <a:t>60kV on bus section with two elements</a:t>
            </a:r>
          </a:p>
          <a:p>
            <a:pPr lvl="1"/>
            <a:r>
              <a:rPr lang="en-US" dirty="0"/>
              <a:t>11 radial connections out of 43 elements</a:t>
            </a:r>
          </a:p>
          <a:p>
            <a:r>
              <a:rPr lang="en-US" dirty="0"/>
              <a:t>Newark Substation is located on the eastern shore of San Francisco Bay and services major industrial and hi-tech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41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79" y="1143000"/>
            <a:ext cx="6254471" cy="35433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Based on stability analysis provided by Transmission Planning,  protection requirements called for installation of temporary bus differential  scheme to ensure local high-speed bus protection for the duration of construction.</a:t>
            </a:r>
          </a:p>
          <a:p>
            <a:r>
              <a:rPr lang="en-US" dirty="0"/>
              <a:t>Estimate of $400,000 to be included in the Job Estimate for the temporary bus differential scheme</a:t>
            </a:r>
          </a:p>
          <a:p>
            <a:r>
              <a:rPr lang="en-US" dirty="0"/>
              <a:t>Lead PG&amp;E protection engineer worked closely with Lead PG&amp;E Electrical Technician to develop the detailed work plan and construction sequence for the temporary bus differential </a:t>
            </a:r>
          </a:p>
          <a:p>
            <a:pPr lvl="1"/>
            <a:r>
              <a:rPr lang="en-US" dirty="0"/>
              <a:t>Both individuals were highly competent and detail-oriented</a:t>
            </a:r>
          </a:p>
          <a:p>
            <a:pPr lvl="1"/>
            <a:r>
              <a:rPr lang="en-US" dirty="0"/>
              <a:t>Contractor supported the temporary install at the direction of PG&amp;E leads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91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DBSB Temporary Bus Differential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85850" y="1943100"/>
            <a:ext cx="3429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5850" y="2743200"/>
            <a:ext cx="3429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28750" y="234315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57350" y="2343150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14475" y="3151415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657350" y="3437164"/>
            <a:ext cx="0" cy="1020536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59627" y="234315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88227" y="2343150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145352" y="3151415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Straight Connector 41"/>
          <p:cNvCxnSpPr>
            <a:stCxn id="41" idx="4"/>
          </p:cNvCxnSpPr>
          <p:nvPr/>
        </p:nvCxnSpPr>
        <p:spPr>
          <a:xfrm flipH="1">
            <a:off x="2287234" y="3437164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88277" y="234315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16877" y="2343150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774002" y="3151415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9" name="Straight Connector 58"/>
          <p:cNvCxnSpPr/>
          <p:nvPr/>
        </p:nvCxnSpPr>
        <p:spPr>
          <a:xfrm>
            <a:off x="3374077" y="2345377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602677" y="2345377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459802" y="3153641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9" name="Straight Connector 68"/>
          <p:cNvCxnSpPr/>
          <p:nvPr/>
        </p:nvCxnSpPr>
        <p:spPr>
          <a:xfrm>
            <a:off x="4002727" y="233795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231327" y="2337955"/>
            <a:ext cx="0" cy="8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088452" y="3146219"/>
            <a:ext cx="285750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Oval 72"/>
          <p:cNvSpPr/>
          <p:nvPr/>
        </p:nvSpPr>
        <p:spPr>
          <a:xfrm>
            <a:off x="4514850" y="179503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</a:t>
            </a:r>
          </a:p>
        </p:txBody>
      </p:sp>
      <p:sp>
        <p:nvSpPr>
          <p:cNvPr id="74" name="Oval 73"/>
          <p:cNvSpPr/>
          <p:nvPr/>
        </p:nvSpPr>
        <p:spPr>
          <a:xfrm>
            <a:off x="4514850" y="2590306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</a:t>
            </a:r>
          </a:p>
        </p:txBody>
      </p:sp>
      <p:cxnSp>
        <p:nvCxnSpPr>
          <p:cNvPr id="78" name="Straight Connector 77"/>
          <p:cNvCxnSpPr>
            <a:stCxn id="73" idx="6"/>
          </p:cNvCxnSpPr>
          <p:nvPr/>
        </p:nvCxnSpPr>
        <p:spPr>
          <a:xfrm>
            <a:off x="4800600" y="1937905"/>
            <a:ext cx="8572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800600" y="2733181"/>
            <a:ext cx="8572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85851" y="1668328"/>
            <a:ext cx="723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Bus 1-D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99755" y="2748240"/>
            <a:ext cx="723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Bus 2-D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914900" y="2693102"/>
            <a:ext cx="228600" cy="152896"/>
            <a:chOff x="6705600" y="2781300"/>
            <a:chExt cx="304800" cy="203861"/>
          </a:xfrm>
        </p:grpSpPr>
        <p:sp>
          <p:nvSpPr>
            <p:cNvPr id="88" name="Arc 87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9" name="Arc 88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91" name="Group 90"/>
          <p:cNvGrpSpPr/>
          <p:nvPr/>
        </p:nvGrpSpPr>
        <p:grpSpPr>
          <a:xfrm rot="10800000">
            <a:off x="4914158" y="1835775"/>
            <a:ext cx="228600" cy="152896"/>
            <a:chOff x="6705600" y="2781300"/>
            <a:chExt cx="304800" cy="203861"/>
          </a:xfrm>
        </p:grpSpPr>
        <p:sp>
          <p:nvSpPr>
            <p:cNvPr id="92" name="Arc 91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3" name="Arc 92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95" name="Straight Connector 94"/>
          <p:cNvCxnSpPr/>
          <p:nvPr/>
        </p:nvCxnSpPr>
        <p:spPr>
          <a:xfrm flipV="1">
            <a:off x="5142758" y="1485900"/>
            <a:ext cx="0" cy="425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742950" y="1485900"/>
            <a:ext cx="44005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14400" y="1485900"/>
            <a:ext cx="0" cy="2171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5400000">
            <a:off x="4079174" y="3561114"/>
            <a:ext cx="228600" cy="152896"/>
            <a:chOff x="6705600" y="2781300"/>
            <a:chExt cx="304800" cy="203861"/>
          </a:xfrm>
        </p:grpSpPr>
        <p:sp>
          <p:nvSpPr>
            <p:cNvPr id="101" name="Arc 100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2" name="Arc 101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04" name="Straight Connector 103"/>
          <p:cNvCxnSpPr/>
          <p:nvPr/>
        </p:nvCxnSpPr>
        <p:spPr>
          <a:xfrm flipH="1" flipV="1">
            <a:off x="5142757" y="2770663"/>
            <a:ext cx="743" cy="1458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 rot="5400000">
            <a:off x="3450524" y="3544044"/>
            <a:ext cx="228600" cy="152896"/>
            <a:chOff x="6705600" y="2781300"/>
            <a:chExt cx="304800" cy="203861"/>
          </a:xfrm>
        </p:grpSpPr>
        <p:sp>
          <p:nvSpPr>
            <p:cNvPr id="108" name="Arc 107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9" name="Arc 108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 rot="5400000">
            <a:off x="2779196" y="3581152"/>
            <a:ext cx="228600" cy="152896"/>
            <a:chOff x="6705600" y="2781300"/>
            <a:chExt cx="304800" cy="203861"/>
          </a:xfrm>
        </p:grpSpPr>
        <p:sp>
          <p:nvSpPr>
            <p:cNvPr id="111" name="Arc 110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2" name="Arc 111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 rot="5400000">
            <a:off x="2136074" y="3575217"/>
            <a:ext cx="228600" cy="152896"/>
            <a:chOff x="6705600" y="2781300"/>
            <a:chExt cx="304800" cy="203861"/>
          </a:xfrm>
        </p:grpSpPr>
        <p:sp>
          <p:nvSpPr>
            <p:cNvPr id="114" name="Arc 113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5" name="Arc 114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 rot="5400000">
            <a:off x="1508516" y="3575217"/>
            <a:ext cx="228600" cy="152896"/>
            <a:chOff x="6705600" y="2781300"/>
            <a:chExt cx="304800" cy="203861"/>
          </a:xfrm>
        </p:grpSpPr>
        <p:sp>
          <p:nvSpPr>
            <p:cNvPr id="117" name="Arc 116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895103" y="3886200"/>
            <a:ext cx="0" cy="342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8" idx="2"/>
          </p:cNvCxnSpPr>
          <p:nvPr/>
        </p:nvCxnSpPr>
        <p:spPr>
          <a:xfrm flipH="1">
            <a:off x="1314451" y="3765087"/>
            <a:ext cx="294098" cy="8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314450" y="3657600"/>
            <a:ext cx="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143000" y="3657600"/>
            <a:ext cx="171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143000" y="3886200"/>
            <a:ext cx="171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143000" y="3613439"/>
            <a:ext cx="0" cy="88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143000" y="3842039"/>
            <a:ext cx="0" cy="88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105537" y="3613439"/>
            <a:ext cx="0" cy="88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105537" y="3842039"/>
            <a:ext cx="0" cy="88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914400" y="3657600"/>
            <a:ext cx="1911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895103" y="3886200"/>
            <a:ext cx="2093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285750" y="1371600"/>
            <a:ext cx="457200" cy="228600"/>
            <a:chOff x="381000" y="1828800"/>
            <a:chExt cx="609600" cy="304800"/>
          </a:xfrm>
        </p:grpSpPr>
        <p:sp>
          <p:nvSpPr>
            <p:cNvPr id="143" name="Oval 142"/>
            <p:cNvSpPr/>
            <p:nvPr/>
          </p:nvSpPr>
          <p:spPr>
            <a:xfrm>
              <a:off x="685800" y="1828800"/>
              <a:ext cx="304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5" name="Straight Connector 144"/>
            <p:cNvCxnSpPr>
              <a:stCxn id="143" idx="2"/>
            </p:cNvCxnSpPr>
            <p:nvPr/>
          </p:nvCxnSpPr>
          <p:spPr>
            <a:xfrm flipH="1">
              <a:off x="457200" y="1981200"/>
              <a:ext cx="228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457200" y="1905000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81000" y="1943100"/>
              <a:ext cx="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17968" y="1924050"/>
              <a:ext cx="0" cy="1143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290580" y="4114800"/>
            <a:ext cx="4852921" cy="228600"/>
            <a:chOff x="387439" y="6096148"/>
            <a:chExt cx="6470561" cy="304800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990600" y="6248400"/>
              <a:ext cx="5867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/>
            <p:cNvGrpSpPr/>
            <p:nvPr/>
          </p:nvGrpSpPr>
          <p:grpSpPr>
            <a:xfrm>
              <a:off x="387439" y="6096148"/>
              <a:ext cx="609600" cy="304800"/>
              <a:chOff x="381000" y="1828800"/>
              <a:chExt cx="609600" cy="304800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685800" y="1828800"/>
                <a:ext cx="304800" cy="30480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56" name="Straight Connector 155"/>
              <p:cNvCxnSpPr>
                <a:stCxn id="155" idx="2"/>
              </p:cNvCxnSpPr>
              <p:nvPr/>
            </p:nvCxnSpPr>
            <p:spPr>
              <a:xfrm flipH="1">
                <a:off x="457200" y="1981200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57200" y="1905000"/>
                <a:ext cx="0" cy="152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381000" y="1943100"/>
                <a:ext cx="0" cy="762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417968" y="1924050"/>
                <a:ext cx="0" cy="1143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4" name="TextBox 163"/>
          <p:cNvSpPr txBox="1"/>
          <p:nvPr/>
        </p:nvSpPr>
        <p:spPr>
          <a:xfrm>
            <a:off x="34051" y="1600200"/>
            <a:ext cx="852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87B-1D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(EXISTING)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0608" y="3676219"/>
            <a:ext cx="852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87B-2D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(EXISTING)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2916877" y="3435022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3602677" y="3435022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4230334" y="3426700"/>
            <a:ext cx="993" cy="103100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/>
          <p:cNvGrpSpPr/>
          <p:nvPr/>
        </p:nvGrpSpPr>
        <p:grpSpPr>
          <a:xfrm rot="16200000">
            <a:off x="2828925" y="3936711"/>
            <a:ext cx="228600" cy="152896"/>
            <a:chOff x="6705600" y="2781300"/>
            <a:chExt cx="304800" cy="203861"/>
          </a:xfrm>
        </p:grpSpPr>
        <p:sp>
          <p:nvSpPr>
            <p:cNvPr id="175" name="Arc 174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6" name="Arc 175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77" name="Group 176"/>
          <p:cNvGrpSpPr/>
          <p:nvPr/>
        </p:nvGrpSpPr>
        <p:grpSpPr>
          <a:xfrm rot="16200000">
            <a:off x="3505448" y="3936711"/>
            <a:ext cx="228600" cy="152896"/>
            <a:chOff x="6705600" y="2781300"/>
            <a:chExt cx="304800" cy="203861"/>
          </a:xfrm>
        </p:grpSpPr>
        <p:sp>
          <p:nvSpPr>
            <p:cNvPr id="178" name="Arc 177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9" name="Arc 178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0" name="Group 179"/>
          <p:cNvGrpSpPr/>
          <p:nvPr/>
        </p:nvGrpSpPr>
        <p:grpSpPr>
          <a:xfrm rot="16200000">
            <a:off x="4153396" y="3924052"/>
            <a:ext cx="228600" cy="152896"/>
            <a:chOff x="6705600" y="2781300"/>
            <a:chExt cx="304800" cy="203861"/>
          </a:xfrm>
        </p:grpSpPr>
        <p:sp>
          <p:nvSpPr>
            <p:cNvPr id="181" name="Arc 180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2" name="Arc 181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5227616" y="2695329"/>
            <a:ext cx="228600" cy="152896"/>
            <a:chOff x="6705600" y="2781300"/>
            <a:chExt cx="304800" cy="203861"/>
          </a:xfrm>
        </p:grpSpPr>
        <p:sp>
          <p:nvSpPr>
            <p:cNvPr id="186" name="Arc 185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7" name="Arc 186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 rot="10800000">
            <a:off x="5219566" y="1834661"/>
            <a:ext cx="228600" cy="152896"/>
            <a:chOff x="6705600" y="2781300"/>
            <a:chExt cx="304800" cy="203861"/>
          </a:xfrm>
        </p:grpSpPr>
        <p:sp>
          <p:nvSpPr>
            <p:cNvPr id="189" name="Arc 188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0" name="Arc 189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91" name="Straight Connector 190"/>
          <p:cNvCxnSpPr/>
          <p:nvPr/>
        </p:nvCxnSpPr>
        <p:spPr>
          <a:xfrm flipH="1">
            <a:off x="4272338" y="4114800"/>
            <a:ext cx="294098" cy="87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0800000">
            <a:off x="4566436" y="3886200"/>
            <a:ext cx="0" cy="2286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0800000">
            <a:off x="4566436" y="4114800"/>
            <a:ext cx="1714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0800000">
            <a:off x="4566436" y="3886200"/>
            <a:ext cx="1714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10800000">
            <a:off x="4737886" y="4070639"/>
            <a:ext cx="0" cy="8832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10800000">
            <a:off x="4737886" y="3842039"/>
            <a:ext cx="0" cy="8832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10800000">
            <a:off x="4775349" y="4070639"/>
            <a:ext cx="0" cy="8832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10800000">
            <a:off x="4775349" y="3842039"/>
            <a:ext cx="0" cy="8832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4776480" y="3886198"/>
            <a:ext cx="1167863" cy="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5449034" y="1488127"/>
            <a:ext cx="0" cy="42520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 flipV="1">
            <a:off x="5456215" y="2785557"/>
            <a:ext cx="743" cy="132924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 204"/>
          <p:cNvGrpSpPr/>
          <p:nvPr/>
        </p:nvGrpSpPr>
        <p:grpSpPr>
          <a:xfrm rot="10800000">
            <a:off x="6086475" y="1373828"/>
            <a:ext cx="457200" cy="228600"/>
            <a:chOff x="381000" y="1828800"/>
            <a:chExt cx="609600" cy="304800"/>
          </a:xfrm>
        </p:grpSpPr>
        <p:sp>
          <p:nvSpPr>
            <p:cNvPr id="206" name="Oval 205"/>
            <p:cNvSpPr/>
            <p:nvPr/>
          </p:nvSpPr>
          <p:spPr>
            <a:xfrm>
              <a:off x="685800" y="1828800"/>
              <a:ext cx="304800" cy="3048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07" name="Straight Connector 206"/>
            <p:cNvCxnSpPr>
              <a:stCxn id="206" idx="2"/>
            </p:cNvCxnSpPr>
            <p:nvPr/>
          </p:nvCxnSpPr>
          <p:spPr>
            <a:xfrm flipH="1">
              <a:off x="457200" y="1981200"/>
              <a:ext cx="22860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457200" y="1905000"/>
              <a:ext cx="0" cy="15240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381000" y="1943100"/>
              <a:ext cx="0" cy="7620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17968" y="1924050"/>
              <a:ext cx="0" cy="11430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Straight Connector 210"/>
          <p:cNvCxnSpPr/>
          <p:nvPr/>
        </p:nvCxnSpPr>
        <p:spPr>
          <a:xfrm flipV="1">
            <a:off x="5448166" y="1488127"/>
            <a:ext cx="638309" cy="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 flipV="1">
            <a:off x="5943600" y="1485181"/>
            <a:ext cx="743" cy="240101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30"/>
          <p:cNvGrpSpPr/>
          <p:nvPr/>
        </p:nvGrpSpPr>
        <p:grpSpPr>
          <a:xfrm rot="10800000">
            <a:off x="6116660" y="3994661"/>
            <a:ext cx="457200" cy="228600"/>
            <a:chOff x="381000" y="1828800"/>
            <a:chExt cx="609600" cy="304800"/>
          </a:xfrm>
        </p:grpSpPr>
        <p:sp>
          <p:nvSpPr>
            <p:cNvPr id="232" name="Oval 231"/>
            <p:cNvSpPr/>
            <p:nvPr/>
          </p:nvSpPr>
          <p:spPr>
            <a:xfrm>
              <a:off x="685800" y="1828800"/>
              <a:ext cx="304800" cy="3048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33" name="Straight Connector 232"/>
            <p:cNvCxnSpPr>
              <a:stCxn id="232" idx="2"/>
            </p:cNvCxnSpPr>
            <p:nvPr/>
          </p:nvCxnSpPr>
          <p:spPr>
            <a:xfrm flipH="1">
              <a:off x="457200" y="1981200"/>
              <a:ext cx="22860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457200" y="1905000"/>
              <a:ext cx="0" cy="15240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81000" y="1943100"/>
              <a:ext cx="0" cy="7620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417968" y="1924050"/>
              <a:ext cx="0" cy="11430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8" name="Straight Connector 247"/>
          <p:cNvCxnSpPr/>
          <p:nvPr/>
        </p:nvCxnSpPr>
        <p:spPr>
          <a:xfrm>
            <a:off x="4776480" y="4116995"/>
            <a:ext cx="133857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Oval 248"/>
          <p:cNvSpPr/>
          <p:nvPr/>
        </p:nvSpPr>
        <p:spPr>
          <a:xfrm>
            <a:off x="5915768" y="1455470"/>
            <a:ext cx="57150" cy="6086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0" name="Oval 249"/>
          <p:cNvSpPr/>
          <p:nvPr/>
        </p:nvSpPr>
        <p:spPr>
          <a:xfrm>
            <a:off x="5432042" y="4086564"/>
            <a:ext cx="57150" cy="6086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1" name="Oval 250"/>
          <p:cNvSpPr/>
          <p:nvPr/>
        </p:nvSpPr>
        <p:spPr>
          <a:xfrm>
            <a:off x="891858" y="1457696"/>
            <a:ext cx="57150" cy="60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2" name="Oval 251"/>
          <p:cNvSpPr/>
          <p:nvPr/>
        </p:nvSpPr>
        <p:spPr>
          <a:xfrm>
            <a:off x="868613" y="4198670"/>
            <a:ext cx="57150" cy="60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3" name="Oval 252"/>
          <p:cNvSpPr/>
          <p:nvPr/>
        </p:nvSpPr>
        <p:spPr>
          <a:xfrm>
            <a:off x="1285875" y="3735535"/>
            <a:ext cx="57150" cy="60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4" name="Oval 253"/>
          <p:cNvSpPr/>
          <p:nvPr/>
        </p:nvSpPr>
        <p:spPr>
          <a:xfrm>
            <a:off x="4537861" y="4084808"/>
            <a:ext cx="57150" cy="6086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8" name="TextBox 257"/>
          <p:cNvSpPr txBox="1"/>
          <p:nvPr/>
        </p:nvSpPr>
        <p:spPr>
          <a:xfrm>
            <a:off x="5982543" y="1650579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87B-1D</a:t>
            </a:r>
          </a:p>
          <a:p>
            <a:r>
              <a:rPr lang="en-US" sz="1200" dirty="0">
                <a:solidFill>
                  <a:srgbClr val="0000FF"/>
                </a:solidFill>
              </a:rPr>
              <a:t>(NEW)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6045778" y="3577105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87B-2D</a:t>
            </a:r>
          </a:p>
          <a:p>
            <a:r>
              <a:rPr lang="en-US" sz="1200" dirty="0">
                <a:solidFill>
                  <a:srgbClr val="0000FF"/>
                </a:solidFill>
              </a:rPr>
              <a:t>(NEW)</a:t>
            </a:r>
          </a:p>
        </p:txBody>
      </p:sp>
      <p:grpSp>
        <p:nvGrpSpPr>
          <p:cNvPr id="160" name="Group 159"/>
          <p:cNvGrpSpPr/>
          <p:nvPr/>
        </p:nvGrpSpPr>
        <p:grpSpPr>
          <a:xfrm rot="16200000">
            <a:off x="2193968" y="3923520"/>
            <a:ext cx="228600" cy="152896"/>
            <a:chOff x="6705600" y="2781300"/>
            <a:chExt cx="304800" cy="203861"/>
          </a:xfrm>
        </p:grpSpPr>
        <p:sp>
          <p:nvSpPr>
            <p:cNvPr id="161" name="Arc 160"/>
            <p:cNvSpPr/>
            <p:nvPr/>
          </p:nvSpPr>
          <p:spPr>
            <a:xfrm>
              <a:off x="6705600" y="2781300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2" name="Arc 161"/>
            <p:cNvSpPr/>
            <p:nvPr/>
          </p:nvSpPr>
          <p:spPr>
            <a:xfrm>
              <a:off x="6858000" y="2784269"/>
              <a:ext cx="152400" cy="200892"/>
            </a:xfrm>
            <a:prstGeom prst="arc">
              <a:avLst>
                <a:gd name="adj1" fmla="val 10379957"/>
                <a:gd name="adj2" fmla="val 789453"/>
              </a:avLst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1921946" y="4514851"/>
            <a:ext cx="1137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SLIP-OVER CTS</a:t>
            </a:r>
          </a:p>
        </p:txBody>
      </p:sp>
      <p:cxnSp>
        <p:nvCxnSpPr>
          <p:cNvPr id="6" name="Straight Arrow Connector 5"/>
          <p:cNvCxnSpPr>
            <a:stCxn id="163" idx="0"/>
          </p:cNvCxnSpPr>
          <p:nvPr/>
        </p:nvCxnSpPr>
        <p:spPr>
          <a:xfrm flipV="1">
            <a:off x="2490849" y="4086564"/>
            <a:ext cx="283153" cy="428287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63" idx="0"/>
          </p:cNvCxnSpPr>
          <p:nvPr/>
        </p:nvCxnSpPr>
        <p:spPr>
          <a:xfrm flipH="1" flipV="1">
            <a:off x="2391341" y="4000500"/>
            <a:ext cx="99508" cy="514351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6066214" y="2456812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</a:rPr>
              <a:t>NOT</a:t>
            </a:r>
          </a:p>
          <a:p>
            <a:pPr algn="ctr"/>
            <a:r>
              <a:rPr lang="en-US" sz="1200" b="1" dirty="0">
                <a:solidFill>
                  <a:srgbClr val="0000FF"/>
                </a:solidFill>
              </a:rPr>
              <a:t>IN SERVICE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131484" y="2456811"/>
            <a:ext cx="65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IN SERVICE</a:t>
            </a:r>
          </a:p>
        </p:txBody>
      </p:sp>
      <p:cxnSp>
        <p:nvCxnSpPr>
          <p:cNvPr id="167" name="Straight Connector 166"/>
          <p:cNvCxnSpPr/>
          <p:nvPr/>
        </p:nvCxnSpPr>
        <p:spPr>
          <a:xfrm>
            <a:off x="2057744" y="1938462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424064" y="1937349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688277" y="1940487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000844" y="1943100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3374077" y="1945327"/>
            <a:ext cx="1883" cy="809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1310302" y="2073729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1303993" y="2535011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1954976" y="2055642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1948667" y="2516924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2583283" y="2066308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2576974" y="2527590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3269083" y="2066308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H="1">
            <a:off x="3262774" y="2527590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3897640" y="2066308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H="1">
            <a:off x="3891331" y="2527590"/>
            <a:ext cx="226373" cy="110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421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79" y="1143000"/>
            <a:ext cx="6254471" cy="3543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High-level: </a:t>
            </a:r>
          </a:p>
          <a:p>
            <a:pPr lvl="1"/>
            <a:r>
              <a:rPr lang="en-US" dirty="0"/>
              <a:t>the existing bus differential to remain in service as each bus section element migrated to the new control building.</a:t>
            </a:r>
          </a:p>
          <a:p>
            <a:pPr lvl="1"/>
            <a:r>
              <a:rPr lang="en-US" dirty="0"/>
              <a:t>Breaker failure tripping of the bus to remain intact</a:t>
            </a:r>
          </a:p>
          <a:p>
            <a:pPr lvl="2"/>
            <a:r>
              <a:rPr lang="en-US" dirty="0"/>
              <a:t>Required auxiliary relays in new control building to bridge new DC circuits &amp; existing DC circuits</a:t>
            </a:r>
          </a:p>
          <a:p>
            <a:pPr lvl="1"/>
            <a:r>
              <a:rPr lang="en-US" dirty="0"/>
              <a:t>Bus differential selectivity to remain intact (via auxiliary relays)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Breaker failure initiate from existing bus differential would not be wired to new control buildings.</a:t>
            </a:r>
          </a:p>
          <a:p>
            <a:pPr lvl="1"/>
            <a:r>
              <a:rPr lang="en-US" dirty="0"/>
              <a:t>CB spare CTs wired to new control building to new bus differential relays.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51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79" y="1143000"/>
            <a:ext cx="6254471" cy="3543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spite of protection requirements, the project neglected to include funds for temporary bus differential.</a:t>
            </a:r>
          </a:p>
          <a:p>
            <a:pPr lvl="1"/>
            <a:r>
              <a:rPr lang="en-US" dirty="0"/>
              <a:t>Project Management &amp; EPC Contractor lobbied for moving forward without temp bus diff</a:t>
            </a:r>
          </a:p>
          <a:p>
            <a:pPr lvl="1"/>
            <a:r>
              <a:rPr lang="en-US" dirty="0"/>
              <a:t>System Protection successfully negotiated for staying with the original plan</a:t>
            </a:r>
          </a:p>
          <a:p>
            <a:r>
              <a:rPr lang="en-US" dirty="0"/>
              <a:t>Several circuit breakers (legacy Oil Circuit Breakers) had no spare set of bushing CTs to wire to new bus differential</a:t>
            </a:r>
          </a:p>
          <a:p>
            <a:pPr lvl="1"/>
            <a:r>
              <a:rPr lang="en-US" dirty="0"/>
              <a:t>Slip-over CTs added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1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" r="-396"/>
          <a:stretch/>
        </p:blipFill>
        <p:spPr>
          <a:xfrm>
            <a:off x="2000250" y="631030"/>
            <a:ext cx="2800350" cy="41695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8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91278"/>
            <a:ext cx="6858000" cy="1015663"/>
          </a:xfrm>
        </p:spPr>
        <p:txBody>
          <a:bodyPr>
            <a:spAutoFit/>
          </a:bodyPr>
          <a:lstStyle/>
          <a:p>
            <a:r>
              <a:rPr lang="en-US" sz="3000" dirty="0"/>
              <a:t>Human Performance </a:t>
            </a:r>
            <a:r>
              <a:rPr lang="en-US" sz="3000" dirty="0" err="1"/>
              <a:t>Misoperation</a:t>
            </a:r>
            <a:r>
              <a:rPr lang="en-US" sz="3000" dirty="0"/>
              <a:t> Reduction Efforts in Texas 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253010"/>
            <a:ext cx="4800600" cy="904863"/>
          </a:xfrm>
        </p:spPr>
        <p:txBody>
          <a:bodyPr anchor="ctr" anchorCtr="0">
            <a:spAutoFit/>
          </a:bodyPr>
          <a:lstStyle/>
          <a:p>
            <a:r>
              <a:rPr lang="en-US" dirty="0"/>
              <a:t>David Penney, P.E. </a:t>
            </a:r>
          </a:p>
          <a:p>
            <a:r>
              <a:rPr lang="en-US" dirty="0"/>
              <a:t>Texas Reliability Entity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51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79" y="1143000"/>
            <a:ext cx="6254471" cy="3543300"/>
          </a:xfrm>
        </p:spPr>
        <p:txBody>
          <a:bodyPr>
            <a:normAutofit/>
          </a:bodyPr>
          <a:lstStyle/>
          <a:p>
            <a:r>
              <a:rPr lang="en-US" dirty="0"/>
              <a:t>Temporary bus differential successfully installed with no misoperations.</a:t>
            </a:r>
          </a:p>
          <a:p>
            <a:r>
              <a:rPr lang="en-US" dirty="0"/>
              <a:t>Two bus differential operations during construction:</a:t>
            </a:r>
          </a:p>
          <a:p>
            <a:pPr lvl="1"/>
            <a:r>
              <a:rPr lang="en-US" dirty="0"/>
              <a:t>Debris from failed line connector made contact with 115kV Bus</a:t>
            </a:r>
          </a:p>
          <a:p>
            <a:pPr lvl="1"/>
            <a:r>
              <a:rPr lang="en-US" dirty="0"/>
              <a:t>Operator switching error resulted in bus differential operation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27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2 - 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Interview style format.</a:t>
            </a:r>
          </a:p>
          <a:p>
            <a:r>
              <a:rPr lang="en-US" dirty="0"/>
              <a:t>The audience, panelist, and moderator can interact and ask clarifying questions.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9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sound familiar?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79" y="1143000"/>
            <a:ext cx="6254471" cy="3543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new circuit breaker was installed to change a capacitor bank from a single bus-single breaker configuration to a double bus-double breaker configuration.</a:t>
            </a:r>
          </a:p>
          <a:p>
            <a:r>
              <a:rPr lang="en-US" dirty="0"/>
              <a:t>Contractor failed to program the capacitor bank relays to trip the new circuit breaker.</a:t>
            </a:r>
          </a:p>
          <a:p>
            <a:r>
              <a:rPr lang="en-US" dirty="0"/>
              <a:t>A fault occurred on the capacitor bank, however the new breaker did not trip.</a:t>
            </a:r>
          </a:p>
          <a:p>
            <a:r>
              <a:rPr lang="en-US" dirty="0"/>
              <a:t>Remote Zone 2 and Zone 3 relays eventually cleared the fault, resulting in the loss of two generators and 137 MW of 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9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Human Performance Impact Protection System </a:t>
            </a:r>
            <a:r>
              <a:rPr lang="en-US" dirty="0" err="1"/>
              <a:t>Misoperations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0"/>
            <a:ext cx="6172200" cy="3714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All aspects of Protection Systems are affected by Human Performance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Equipment Selection</a:t>
            </a:r>
          </a:p>
          <a:p>
            <a:pPr lvl="1"/>
            <a:r>
              <a:rPr lang="en-US" dirty="0"/>
              <a:t>Installation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Commissioning</a:t>
            </a:r>
          </a:p>
          <a:p>
            <a:pPr lvl="1"/>
            <a:r>
              <a:rPr lang="en-US" dirty="0"/>
              <a:t>Settings</a:t>
            </a:r>
          </a:p>
          <a:p>
            <a:pPr lvl="1"/>
            <a:r>
              <a:rPr lang="en-US" dirty="0"/>
              <a:t>Modeling</a:t>
            </a:r>
          </a:p>
          <a:p>
            <a:pPr lvl="1"/>
            <a:r>
              <a:rPr lang="en-US" dirty="0"/>
              <a:t>Maintenance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misoperation</a:t>
            </a:r>
            <a:r>
              <a:rPr lang="en-US" dirty="0"/>
              <a:t> can result from errors at any of these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1719866"/>
            <a:ext cx="2355916" cy="20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Types of Human Performance Issues Are We Seeing During Commissioning?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00150"/>
            <a:ext cx="6343650" cy="3543300"/>
          </a:xfrm>
        </p:spPr>
        <p:txBody>
          <a:bodyPr>
            <a:normAutofit fontScale="92500"/>
          </a:bodyPr>
          <a:lstStyle/>
          <a:p>
            <a:r>
              <a:rPr lang="en-US" dirty="0"/>
              <a:t>Rule-based errors</a:t>
            </a:r>
          </a:p>
          <a:p>
            <a:pPr lvl="1"/>
            <a:r>
              <a:rPr lang="en-US" dirty="0"/>
              <a:t>Inadequate work practices, procedures, and checklists</a:t>
            </a:r>
          </a:p>
          <a:p>
            <a:r>
              <a:rPr lang="en-US" dirty="0"/>
              <a:t>Knowledge and Skill-based errors</a:t>
            </a:r>
          </a:p>
          <a:p>
            <a:pPr lvl="1"/>
            <a:r>
              <a:rPr lang="en-US" dirty="0"/>
              <a:t>Modeling errors</a:t>
            </a:r>
          </a:p>
          <a:p>
            <a:pPr lvl="1"/>
            <a:r>
              <a:rPr lang="en-US" dirty="0"/>
              <a:t>As-left personnel errors</a:t>
            </a:r>
          </a:p>
          <a:p>
            <a:r>
              <a:rPr lang="en-US" dirty="0"/>
              <a:t>Change management</a:t>
            </a:r>
          </a:p>
          <a:p>
            <a:pPr lvl="1"/>
            <a:r>
              <a:rPr lang="en-US" dirty="0"/>
              <a:t>Work plans do not account for field conditions</a:t>
            </a:r>
          </a:p>
          <a:p>
            <a:pPr lvl="1"/>
            <a:r>
              <a:rPr lang="en-US" dirty="0"/>
              <a:t>Project schedules too compressed</a:t>
            </a:r>
          </a:p>
          <a:p>
            <a:pPr lvl="1"/>
            <a:r>
              <a:rPr lang="en-US" dirty="0"/>
              <a:t>Scope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8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Commissioning </a:t>
            </a:r>
            <a:r>
              <a:rPr lang="en-US" dirty="0" err="1"/>
              <a:t>Misoperation</a:t>
            </a:r>
            <a:r>
              <a:rPr lang="en-US" dirty="0"/>
              <a:t>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143000"/>
            <a:ext cx="6515100" cy="3263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" y="4419436"/>
            <a:ext cx="6629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Since 2011, ~ 30% of the total </a:t>
            </a:r>
            <a:r>
              <a:rPr lang="en-US" sz="1350" dirty="0" err="1"/>
              <a:t>misoperations</a:t>
            </a:r>
            <a:r>
              <a:rPr lang="en-US" sz="1350" dirty="0"/>
              <a:t> in TRE were due to commissioning errors</a:t>
            </a:r>
          </a:p>
        </p:txBody>
      </p:sp>
    </p:spTree>
    <p:extLst>
      <p:ext uri="{BB962C8B-B14F-4D97-AF65-F5344CB8AC3E}">
        <p14:creationId xmlns:p14="http://schemas.microsoft.com/office/powerpoint/2010/main" val="392073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Commissioning </a:t>
            </a:r>
            <a:r>
              <a:rPr lang="en-US" dirty="0" err="1"/>
              <a:t>Misoperation</a:t>
            </a:r>
            <a:r>
              <a:rPr lang="en-US" dirty="0"/>
              <a:t>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Western Electricity Coordinating Council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5556" y="1200151"/>
          <a:ext cx="6446890" cy="37819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7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025">
                <a:tc>
                  <a:txBody>
                    <a:bodyPr/>
                    <a:lstStyle/>
                    <a:p>
                      <a:r>
                        <a:rPr lang="en-US" sz="1000" dirty="0"/>
                        <a:t>Category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Misoperation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Cause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US" sz="1000" dirty="0"/>
                        <a:t>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/>
                        <a:t>345kV Auto tripped during a non-fault condition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/>
                        <a:t>138kV</a:t>
                      </a:r>
                      <a:r>
                        <a:rPr lang="en-US" sz="1400" baseline="0"/>
                        <a:t> line overtrip</a:t>
                      </a:r>
                      <a:endParaRPr lang="en-US" sz="140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Incorrectly wired CTs in a 138kV circuit breaker that was recently replaced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CTs left in the shorted position after construction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Incorrect</a:t>
                      </a:r>
                      <a:r>
                        <a:rPr lang="en-US" sz="1400" baseline="0" dirty="0"/>
                        <a:t> CT ratios and wiring errors is one of the most common causes of </a:t>
                      </a:r>
                      <a:r>
                        <a:rPr lang="en-US" sz="1400" baseline="0" dirty="0" err="1"/>
                        <a:t>misoperations</a:t>
                      </a:r>
                      <a:r>
                        <a:rPr lang="en-US" sz="1400" baseline="0" dirty="0"/>
                        <a:t>.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en-US" sz="1000" dirty="0"/>
                        <a:t>Settings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Multiple 138kV line </a:t>
                      </a:r>
                      <a:r>
                        <a:rPr lang="en-US" sz="1400" dirty="0" err="1"/>
                        <a:t>overtrips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Trip equation in relay did not match the issued setting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Breaker failure transfer trip inadvertently placed in service without applying settings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Technicians failed to apply settings sent from engineering to the relays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Percentage of </a:t>
                      </a:r>
                      <a:r>
                        <a:rPr lang="en-US" sz="1400" dirty="0" err="1"/>
                        <a:t>misoperations</a:t>
                      </a:r>
                      <a:r>
                        <a:rPr lang="en-US" sz="1400" baseline="0" dirty="0"/>
                        <a:t> due to </a:t>
                      </a:r>
                      <a:r>
                        <a:rPr lang="en-US" sz="1400" dirty="0"/>
                        <a:t>As-left</a:t>
                      </a:r>
                      <a:r>
                        <a:rPr lang="en-US" sz="1400" baseline="0" dirty="0"/>
                        <a:t> personnel errors has seen a marked increase over the last two years.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797792"/>
      </p:ext>
    </p:extLst>
  </p:cSld>
  <p:clrMapOvr>
    <a:masterClrMapping/>
  </p:clrMapOvr>
</p:sld>
</file>

<file path=ppt/theme/theme1.xml><?xml version="1.0" encoding="utf-8"?>
<a:theme xmlns:a="http://schemas.openxmlformats.org/drawingml/2006/main" name="Misops Workshop Standar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ops Workshop Standard" id="{D681A40C-3E5C-4D7E-9CB2-9522A02A56F7}" vid="{ABBA8444-2656-48A8-932E-CFAA04D547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ther Reliability Documents" ma:contentTypeID="0x010100E45EF0F8AAA65E428351BA36F1B645BE1200CA280BBE04EF434C8DECBE67FD58A074" ma:contentTypeVersion="10" ma:contentTypeDescription="" ma:contentTypeScope="" ma:versionID="c2434c7e036fbdb00d76290cd9c6396c">
  <xsd:schema xmlns:xsd="http://www.w3.org/2001/XMLSchema" xmlns:xs="http://www.w3.org/2001/XMLSchema" xmlns:p="http://schemas.microsoft.com/office/2006/metadata/properties" xmlns:ns2="2fb8a92a-9032-49d6-b983-191f0a73b01f" xmlns:ns3="4bd63098-0c83-43cf-abdd-085f2cc55a51" targetNamespace="http://schemas.microsoft.com/office/2006/metadata/properties" ma:root="true" ma:fieldsID="7f3a7fd941f69af4be576b57cbcc2582" ns2:_="" ns3:_="">
    <xsd:import namespace="2fb8a92a-9032-49d6-b983-191f0a73b01f"/>
    <xsd:import namespace="4bd63098-0c83-43cf-abdd-085f2cc55a51"/>
    <xsd:element name="properties">
      <xsd:complexType>
        <xsd:sequence>
          <xsd:element name="documentManagement">
            <xsd:complexType>
              <xsd:all>
                <xsd:element ref="ns2:Document_x0020_Categorization_x0020_Policy"/>
                <xsd:element ref="ns2:Owner_x0020_Group" minOccurs="0"/>
                <xsd:element ref="ns2:Committee" minOccurs="0"/>
                <xsd:element ref="ns2:WECC_x0020_Status" minOccurs="0"/>
                <xsd:element ref="ns2:Privacy"/>
                <xsd:element ref="ns2:Adopted_x002f_Approved_x0020_By" minOccurs="0"/>
                <xsd:element ref="ns2:Other_x0020_Reliability_x0020_Documents" minOccurs="0"/>
                <xsd:element ref="ns2:Jurisdiction" minOccurs="0"/>
                <xsd:element ref="ns2:Standard_x0020_Family" minOccurs="0"/>
                <xsd:element ref="ns3:TaxKeywordTaxHTField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3:Event_x0020_ID" minOccurs="0"/>
                <xsd:element ref="ns3:Approv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8a92a-9032-49d6-b983-191f0a73b01f" elementFormDefault="qualified">
    <xsd:import namespace="http://schemas.microsoft.com/office/2006/documentManagement/types"/>
    <xsd:import namespace="http://schemas.microsoft.com/office/infopath/2007/PartnerControls"/>
    <xsd:element name="Document_x0020_Categorization_x0020_Policy" ma:index="8" ma:displayName="WECC Categorization Policy" ma:default="N/A" ma:format="Dropdown" ma:internalName="Document_x0020_Categorization_x0020_Policy">
      <xsd:simpleType>
        <xsd:restriction base="dms:Choice">
          <xsd:enumeration value="N/A"/>
          <xsd:enumeration value="Charter"/>
          <xsd:enumeration value="Guideline"/>
          <xsd:enumeration value="Policy"/>
          <xsd:enumeration value="Regional Criteria"/>
          <xsd:enumeration value="Regional Reliability Standard"/>
          <xsd:enumeration value="Report or Other"/>
        </xsd:restriction>
      </xsd:simpleType>
    </xsd:element>
    <xsd:element name="Owner_x0020_Group" ma:index="9" nillable="true" ma:displayName="Owner Group" ma:internalName="Owner_x0020_Group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liance"/>
                    <xsd:enumeration value="Compliance Open Webinars"/>
                    <xsd:enumeration value="Compliance Workshop"/>
                    <xsd:enumeration value="Event Analysis &amp; Situational Awareness"/>
                    <xsd:enumeration value="General &amp; Administrative"/>
                    <xsd:enumeration value="Human Resources"/>
                    <xsd:enumeration value="Information Technology"/>
                    <xsd:enumeration value="Legal &amp; Regulatory"/>
                    <xsd:enumeration value="Operations Performance Analysis"/>
                    <xsd:enumeration value="Performance Analysis"/>
                    <xsd:enumeration value="Planning Services"/>
                    <xsd:enumeration value="Registration and Certification"/>
                    <xsd:enumeration value="Reliability Assessment"/>
                    <xsd:enumeration value="Reliability Standards"/>
                    <xsd:enumeration value="Resource Adequacy"/>
                    <xsd:enumeration value="System Adequacy Planning"/>
                    <xsd:enumeration value="System Stability Planning"/>
                    <xsd:enumeration value="Training &amp; Education"/>
                    <xsd:enumeration value="Transmission Expansion Planning"/>
                    <xsd:enumeration value="WREGIS"/>
                  </xsd:restriction>
                </xsd:simpleType>
              </xsd:element>
            </xsd:sequence>
          </xsd:extension>
        </xsd:complexContent>
      </xsd:complexType>
    </xsd:element>
    <xsd:element name="Committee" ma:index="10" nillable="true" ma:displayName="Committee" ma:internalName="Committ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FTF"/>
                    <xsd:enumeration value="BOD"/>
                    <xsd:enumeration value="CIMTF"/>
                    <xsd:enumeration value="CSF"/>
                    <xsd:enumeration value="DEEMSF"/>
                    <xsd:enumeration value="EPAS"/>
                    <xsd:enumeration value="ESF"/>
                    <xsd:enumeration value="FAC"/>
                    <xsd:enumeration value="GC"/>
                    <xsd:enumeration value="GOPF"/>
                    <xsd:enumeration value="HPF"/>
                    <xsd:enumeration value="HRCC"/>
                    <xsd:enumeration value="ISEAS"/>
                    <xsd:enumeration value="JGC"/>
                    <xsd:enumeration value="LPTF"/>
                    <xsd:enumeration value="MAC"/>
                    <xsd:enumeration value="MBS"/>
                    <xsd:enumeration value="MVS"/>
                    <xsd:enumeration value="NC"/>
                    <xsd:enumeration value="OAWG"/>
                    <xsd:enumeration value="PCDS"/>
                    <xsd:enumeration value="PCS"/>
                    <xsd:enumeration value="PS"/>
                    <xsd:enumeration value="PSF"/>
                    <xsd:enumeration value="RAAG"/>
                    <xsd:enumeration value="RAC"/>
                    <xsd:enumeration value="RASRS"/>
                    <xsd:enumeration value="RRC"/>
                    <xsd:enumeration value="S4.9RC"/>
                    <xsd:enumeration value="SCMS"/>
                    <xsd:enumeration value="SRS"/>
                    <xsd:enumeration value="StS"/>
                    <xsd:enumeration value="TCOMS"/>
                    <xsd:enumeration value="UFLSWG"/>
                    <xsd:enumeration value="WREGIS"/>
                    <xsd:enumeration value="WREGIS-SAC"/>
                    <xsd:enumeration value="WSC"/>
                  </xsd:restriction>
                </xsd:simpleType>
              </xsd:element>
            </xsd:sequence>
          </xsd:extension>
        </xsd:complexContent>
      </xsd:complexType>
    </xsd:element>
    <xsd:element name="WECC_x0020_Status" ma:index="11" nillable="true" ma:displayName="WECC Status" ma:format="Dropdown" ma:internalName="WECC_x0020_Status" ma:readOnly="false">
      <xsd:simpleType>
        <xsd:restriction base="dms:Choice">
          <xsd:enumeration value="Draft"/>
          <xsd:enumeration value="Approval Item"/>
          <xsd:enumeration value="In Review"/>
          <xsd:enumeration value="Approved/Final"/>
          <xsd:enumeration value="Retired"/>
          <xsd:enumeration value="Replaced"/>
          <xsd:enumeration value="Redline"/>
          <xsd:enumeration value="Active"/>
          <xsd:enumeration value="Closed"/>
          <xsd:enumeration value="Hold"/>
        </xsd:restriction>
      </xsd:simpleType>
    </xsd:element>
    <xsd:element name="Privacy" ma:index="12" ma:displayName="Privacy" ma:format="Dropdown" ma:internalName="Privacy">
      <xsd:simpleType>
        <xsd:restriction base="dms:Choice">
          <xsd:enumeration value="Public"/>
          <xsd:enumeration value="Authenticated"/>
          <xsd:enumeration value="Base Cases"/>
          <xsd:enumeration value="NDA"/>
          <xsd:enumeration value="PSLF"/>
          <xsd:enumeration value="RAS OR GMD"/>
          <xsd:enumeration value="WECC Members"/>
        </xsd:restriction>
      </xsd:simpleType>
    </xsd:element>
    <xsd:element name="Adopted_x002f_Approved_x0020_By" ma:index="13" nillable="true" ma:displayName="Adopted/Approved By" ma:format="Dropdown" ma:internalName="Adopted_x002F_Approved_x0020_By" ma:readOnly="false">
      <xsd:simpleType>
        <xsd:restriction base="dms:Choice">
          <xsd:enumeration value="…"/>
          <xsd:enumeration value="ATFWG"/>
          <xsd:enumeration value="ATSMWG"/>
          <xsd:enumeration value="BOD"/>
          <xsd:enumeration value="BPSPRTF"/>
          <xsd:enumeration value="CIMTF"/>
          <xsd:enumeration value="CSWG"/>
          <xsd:enumeration value="DDMWG"/>
          <xsd:enumeration value="DEMSWG"/>
          <xsd:enumeration value="EDTF"/>
          <xsd:enumeration value="EPAS"/>
          <xsd:enumeration value="ESCTF"/>
          <xsd:enumeration value="ESMTF"/>
          <xsd:enumeration value="ESOTF"/>
          <xsd:enumeration value="ESTF"/>
          <xsd:enumeration value="FAC"/>
          <xsd:enumeration value="GC"/>
          <xsd:enumeration value="GOWG"/>
          <xsd:enumeration value="HPEAWG"/>
          <xsd:enumeration value="HPKTTF"/>
          <xsd:enumeration value="HPMMTF"/>
          <xsd:enumeration value="HPWG"/>
          <xsd:enumeration value="HRCC"/>
          <xsd:enumeration value="ISAS"/>
          <xsd:enumeration value="JGC"/>
          <xsd:enumeration value="JSIS"/>
          <xsd:enumeration value="LMWG"/>
          <xsd:enumeration value="LRTF"/>
          <xsd:enumeration value="MAC"/>
          <xsd:enumeration value="MIC"/>
          <xsd:enumeration value="MRAWG"/>
          <xsd:enumeration value="MVS"/>
          <xsd:enumeration value="NC"/>
          <xsd:enumeration value="OAWG"/>
          <xsd:enumeration value="OC"/>
          <xsd:enumeration value="PCDS"/>
          <xsd:enumeration value="PCMS"/>
          <xsd:enumeration value="PPMVDWG"/>
          <xsd:enumeration value="PRPTF"/>
          <xsd:enumeration value="PSWG"/>
          <xsd:enumeration value="PWG"/>
          <xsd:enumeration value="RAC"/>
          <xsd:enumeration value="RASRS"/>
          <xsd:enumeration value="REMWG"/>
          <xsd:enumeration value="RWG"/>
          <xsd:enumeration value="S49RC"/>
          <xsd:enumeration value="SASMS"/>
          <xsd:enumeration value="SCMWG"/>
          <xsd:enumeration value="SETF"/>
          <xsd:enumeration value="SEWG"/>
          <xsd:enumeration value="SPWG"/>
          <xsd:enumeration value="SRS"/>
          <xsd:enumeration value="StS"/>
          <xsd:enumeration value="SWG"/>
          <xsd:enumeration value="TELWG"/>
          <xsd:enumeration value="TSAWG"/>
          <xsd:enumeration value="UFLSWG"/>
          <xsd:enumeration value="WREGIS"/>
          <xsd:enumeration value="WREGIS-SAC"/>
          <xsd:enumeration value="WSC"/>
        </xsd:restriction>
      </xsd:simpleType>
    </xsd:element>
    <xsd:element name="Other_x0020_Reliability_x0020_Documents" ma:index="14" nillable="true" ma:displayName="Other Reliability Documents" ma:format="Dropdown" ma:internalName="Other_x0020_Reliability_x0020_Documents" ma:readOnly="false">
      <xsd:simpleType>
        <xsd:restriction base="dms:Choice">
          <xsd:enumeration value="..."/>
          <xsd:enumeration value="Best Practices"/>
          <xsd:enumeration value="Checklist"/>
          <xsd:enumeration value="Methodology"/>
          <xsd:enumeration value="Misoperations"/>
          <xsd:enumeration value="Protocol"/>
          <xsd:enumeration value="Workflow"/>
        </xsd:restriction>
      </xsd:simpleType>
    </xsd:element>
    <xsd:element name="Jurisdiction" ma:index="15" nillable="true" ma:displayName="Jurisdiction" ma:default="US (United States)" ma:internalName="Jurisdi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S (United States)"/>
                    <xsd:enumeration value="AB (Alberta)"/>
                    <xsd:enumeration value="BC (British Columbia)"/>
                    <xsd:enumeration value="MX (Baja Mexico)"/>
                  </xsd:restriction>
                </xsd:simpleType>
              </xsd:element>
            </xsd:sequence>
          </xsd:extension>
        </xsd:complexContent>
      </xsd:complexType>
    </xsd:element>
    <xsd:element name="Standard_x0020_Family" ma:index="16" nillable="true" ma:displayName="Standard Family" ma:format="Dropdown" ma:internalName="Standard_x0020_Family">
      <xsd:simpleType>
        <xsd:restriction base="dms:Choice">
          <xsd:enumeration value="BAL"/>
          <xsd:enumeration value="CIP"/>
          <xsd:enumeration value="COM"/>
          <xsd:enumeration value="EOP"/>
          <xsd:enumeration value="FAC"/>
          <xsd:enumeration value="INT"/>
          <xsd:enumeration value="IRO"/>
          <xsd:enumeration value="MOD"/>
          <xsd:enumeration value="NUC"/>
          <xsd:enumeration value="PER"/>
          <xsd:enumeration value="PRC"/>
          <xsd:enumeration value="TOP"/>
          <xsd:enumeration value="TPL"/>
          <xsd:enumeration value="VA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3098-0c83-43cf-abdd-085f2cc55a5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af747698-1922-4602-8604-6fec0d9c99b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16224b44-889d-4166-9284-f04ddcafbdf4}" ma:internalName="TaxCatchAll" ma:showField="CatchAllData" ma:web="4bd63098-0c83-43cf-abdd-085f2cc55a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vent_x0020_ID" ma:index="23" nillable="true" ma:displayName="Calendar Event ID" ma:internalName="Event_x0020_ID">
      <xsd:simpleType>
        <xsd:restriction base="dms:Note">
          <xsd:maxLength value="255"/>
        </xsd:restriction>
      </xsd:simpleType>
    </xsd:element>
    <xsd:element name="Approver" ma:index="24" ma:displayName="Approver" ma:list="UserInfo" ma:SharePointGroup="4815" ma:internalName="Approv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ization_x0020_Policy xmlns="2fb8a92a-9032-49d6-b983-191f0a73b01f">N/A</Document_x0020_Categorization_x0020_Policy>
    <TaxCatchAll xmlns="4bd63098-0c83-43cf-abdd-085f2cc55a51">
      <Value>1714</Value>
    </TaxCatchAll>
    <Privacy xmlns="2fb8a92a-9032-49d6-b983-191f0a73b01f">Public</Privacy>
    <Event_x0020_ID xmlns="4bd63098-0c83-43cf-abdd-085f2cc55a51">13166</Event_x0020_ID>
    <Committee xmlns="2fb8a92a-9032-49d6-b983-191f0a73b01f"/>
    <WECC_x0020_Status xmlns="2fb8a92a-9032-49d6-b983-191f0a73b01f" xsi:nil="true"/>
    <Owner_x0020_Group xmlns="2fb8a92a-9032-49d6-b983-191f0a73b01f">
      <Value>Operations Performance Analysis</Value>
    </Owner_x0020_Group>
    <TaxKeywordTaxHTField xmlns="4bd63098-0c83-43cf-abdd-085f2cc55a51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Workshops</TermName>
          <TermId xmlns="http://schemas.microsoft.com/office/infopath/2007/PartnerControls">ac0e11db-49ed-438d-9080-f92014019eb8</TermId>
        </TermInfo>
      </Terms>
    </TaxKeywordTaxHTField>
    <_dlc_DocId xmlns="4bd63098-0c83-43cf-abdd-085f2cc55a51">YWEQ7USXTMD7-3-7614</_dlc_DocId>
    <_dlc_DocIdUrl xmlns="4bd63098-0c83-43cf-abdd-085f2cc55a51">
      <Url>https://www.wecc.org/_layouts/15/DocIdRedir.aspx?ID=YWEQ7USXTMD7-3-7614</Url>
      <Description>YWEQ7USXTMD7-3-7614</Description>
    </_dlc_DocIdUrl>
    <Jurisdiction xmlns="2fb8a92a-9032-49d6-b983-191f0a73b01f"/>
    <Standard_x0020_Family xmlns="2fb8a92a-9032-49d6-b983-191f0a73b01f" xsi:nil="true"/>
    <Other_x0020_Reliability_x0020_Documents xmlns="2fb8a92a-9032-49d6-b983-191f0a73b01f">Misoperations</Other_x0020_Reliability_x0020_Documents>
    <Adopted_x002f_Approved_x0020_By xmlns="2fb8a92a-9032-49d6-b983-191f0a73b01f" xsi:nil="true"/>
    <Approver xmlns="4bd63098-0c83-43cf-abdd-085f2cc55a51">
      <UserInfo>
        <DisplayName/>
        <AccountId/>
        <AccountType/>
      </UserInfo>
    </Approver>
  </documentManagement>
</p:properties>
</file>

<file path=customXml/itemProps1.xml><?xml version="1.0" encoding="utf-8"?>
<ds:datastoreItem xmlns:ds="http://schemas.openxmlformats.org/officeDocument/2006/customXml" ds:itemID="{B77654BA-30D7-44DE-8B0C-ABBD31D25D9E}"/>
</file>

<file path=customXml/itemProps2.xml><?xml version="1.0" encoding="utf-8"?>
<ds:datastoreItem xmlns:ds="http://schemas.openxmlformats.org/officeDocument/2006/customXml" ds:itemID="{ED4F9782-0CFE-4D8D-858A-F5A6B4E6BF29}"/>
</file>

<file path=customXml/itemProps3.xml><?xml version="1.0" encoding="utf-8"?>
<ds:datastoreItem xmlns:ds="http://schemas.openxmlformats.org/officeDocument/2006/customXml" ds:itemID="{3DC8E2DD-81EB-4060-BD1C-F886ACE2FD41}"/>
</file>

<file path=customXml/itemProps4.xml><?xml version="1.0" encoding="utf-8"?>
<ds:datastoreItem xmlns:ds="http://schemas.openxmlformats.org/officeDocument/2006/customXml" ds:itemID="{EF10DA02-9C18-43E4-AA11-B5D0782D8C8B}"/>
</file>

<file path=docProps/app.xml><?xml version="1.0" encoding="utf-8"?>
<Properties xmlns="http://schemas.openxmlformats.org/officeDocument/2006/extended-properties" xmlns:vt="http://schemas.openxmlformats.org/officeDocument/2006/docPropsVTypes">
  <Template>Misops Workshop Standard</Template>
  <TotalTime>73</TotalTime>
  <Words>1903</Words>
  <Application>Microsoft Office PowerPoint</Application>
  <PresentationFormat>Custom</PresentationFormat>
  <Paragraphs>344</Paragraphs>
  <Slides>41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</vt:lpstr>
      <vt:lpstr>Misops Workshop Standard</vt:lpstr>
      <vt:lpstr> Misoperation Workshop</vt:lpstr>
      <vt:lpstr>Panelists</vt:lpstr>
      <vt:lpstr>Part 1 - Ground Rules</vt:lpstr>
      <vt:lpstr>Human Performance Misoperation Reduction Efforts in Texas RE</vt:lpstr>
      <vt:lpstr>Does this sound familiar?</vt:lpstr>
      <vt:lpstr>How Does Human Performance Impact Protection System Misoperations?</vt:lpstr>
      <vt:lpstr>What Types of Human Performance Issues Are We Seeing During Commissioning?</vt:lpstr>
      <vt:lpstr>Commissioning Misoperation Trend</vt:lpstr>
      <vt:lpstr>Commissioning Misoperation Examples</vt:lpstr>
      <vt:lpstr>Commissioning Misoperation Examples</vt:lpstr>
      <vt:lpstr>How Can We Improve?</vt:lpstr>
      <vt:lpstr>Future State</vt:lpstr>
      <vt:lpstr>Commissioning Notebook</vt:lpstr>
      <vt:lpstr>Commissioning Notebook</vt:lpstr>
      <vt:lpstr>What We Were Doing</vt:lpstr>
      <vt:lpstr>Creation of the Commissioning Notebook</vt:lpstr>
      <vt:lpstr>Notebook Project List</vt:lpstr>
      <vt:lpstr>Approval form</vt:lpstr>
      <vt:lpstr>In Closing</vt:lpstr>
      <vt:lpstr>People and Training - Misoperation Reduction Efforts at TEP</vt:lpstr>
      <vt:lpstr>People are Retiring</vt:lpstr>
      <vt:lpstr>Our Business Objective</vt:lpstr>
      <vt:lpstr>Training Building Block</vt:lpstr>
      <vt:lpstr>How?</vt:lpstr>
      <vt:lpstr>Rotation Plan</vt:lpstr>
      <vt:lpstr>Commissioning </vt:lpstr>
      <vt:lpstr>Check Out</vt:lpstr>
      <vt:lpstr>PowerPoint Presentation</vt:lpstr>
      <vt:lpstr>Human performance and the challenges of maintaining bus differential protection during major construction </vt:lpstr>
      <vt:lpstr>Least Cost solutions and demands on competency</vt:lpstr>
      <vt:lpstr>Double Bus Single Breaker Bus Configuration</vt:lpstr>
      <vt:lpstr>DBSB Differential Protection</vt:lpstr>
      <vt:lpstr>DBSB Differential Protection</vt:lpstr>
      <vt:lpstr>The Project</vt:lpstr>
      <vt:lpstr>The Plan</vt:lpstr>
      <vt:lpstr>DBSB Temporary Bus Differential</vt:lpstr>
      <vt:lpstr>The Plan</vt:lpstr>
      <vt:lpstr>Challenges</vt:lpstr>
      <vt:lpstr>Questions</vt:lpstr>
      <vt:lpstr>Results</vt:lpstr>
      <vt:lpstr>Part 2 - Ground Rules</vt:lpstr>
    </vt:vector>
  </TitlesOfParts>
  <Company>WECC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2017Aug Panel - Commission Testing</dc:title>
  <dc:creator>Peacock, Maggie</dc:creator>
  <cp:keywords>Workshops</cp:keywords>
  <cp:lastModifiedBy>Peacock, Maggie</cp:lastModifiedBy>
  <cp:revision>10</cp:revision>
  <dcterms:created xsi:type="dcterms:W3CDTF">2017-07-14T19:41:14Z</dcterms:created>
  <dcterms:modified xsi:type="dcterms:W3CDTF">2017-08-30T22:44:06Z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0x010100E45EF0F8AAA65E428351BA36F1B645BE1200CA280BBE04EF434C8DECBE67FD58A074</vt:lpwstr>
  </property>
  <property fmtid="{D5CDD505-2E9C-101B-9397-08002B2CF9AE}" pid="3" name="_dlc_DocIdItemGuid">
    <vt:lpwstr>c22764ef-9523-484b-84fc-bec49b454232</vt:lpwstr>
  </property>
  <property fmtid="{D5CDD505-2E9C-101B-9397-08002B2CF9AE}" pid="4" name="TaxKeyword">
    <vt:lpwstr>1714;#Workshops|ac0e11db-49ed-438d-9080-f92014019eb8</vt:lpwstr>
  </property>
</Properties>
</file>